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82" r:id="rId5"/>
    <p:sldMasterId id="2147483670" r:id="rId6"/>
  </p:sldMasterIdLst>
  <p:notesMasterIdLst>
    <p:notesMasterId r:id="rId30"/>
  </p:notesMasterIdLst>
  <p:sldIdLst>
    <p:sldId id="273" r:id="rId7"/>
    <p:sldId id="606" r:id="rId8"/>
    <p:sldId id="612" r:id="rId9"/>
    <p:sldId id="607" r:id="rId10"/>
    <p:sldId id="608" r:id="rId11"/>
    <p:sldId id="609" r:id="rId12"/>
    <p:sldId id="613" r:id="rId13"/>
    <p:sldId id="614" r:id="rId14"/>
    <p:sldId id="615" r:id="rId15"/>
    <p:sldId id="593" r:id="rId16"/>
    <p:sldId id="604" r:id="rId17"/>
    <p:sldId id="603" r:id="rId18"/>
    <p:sldId id="605" r:id="rId19"/>
    <p:sldId id="594" r:id="rId20"/>
    <p:sldId id="595" r:id="rId21"/>
    <p:sldId id="596" r:id="rId22"/>
    <p:sldId id="597" r:id="rId23"/>
    <p:sldId id="598" r:id="rId24"/>
    <p:sldId id="599" r:id="rId25"/>
    <p:sldId id="600" r:id="rId26"/>
    <p:sldId id="602" r:id="rId27"/>
    <p:sldId id="611" r:id="rId28"/>
    <p:sldId id="61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nas Gebrewubet" initials="YG" lastIdx="1" clrIdx="0">
    <p:extLst>
      <p:ext uri="{19B8F6BF-5375-455C-9EA6-DF929625EA0E}">
        <p15:presenceInfo xmlns:p15="http://schemas.microsoft.com/office/powerpoint/2012/main" userId="c4b1f911324d02f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9" autoAdjust="0"/>
    <p:restoredTop sz="97432" autoAdjust="0"/>
  </p:normalViewPr>
  <p:slideViewPr>
    <p:cSldViewPr>
      <p:cViewPr varScale="1">
        <p:scale>
          <a:sx n="98" d="100"/>
          <a:sy n="98" d="100"/>
        </p:scale>
        <p:origin x="5076" y="78"/>
      </p:cViewPr>
      <p:guideLst/>
    </p:cSldViewPr>
  </p:slideViewPr>
  <p:outlineViewPr>
    <p:cViewPr>
      <p:scale>
        <a:sx n="33" d="100"/>
        <a:sy n="33" d="100"/>
      </p:scale>
      <p:origin x="0" y="-2492"/>
    </p:cViewPr>
  </p:outlin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B9E97-5D5B-43A4-87FF-F14E462B6A98}" type="datetimeFigureOut">
              <a:rPr lang="en-ID" smtClean="0"/>
              <a:t>14/07/2023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EC5450-7EA1-43B2-984D-5485AB7CBB7C}" type="slidenum">
              <a:rPr lang="en-ID" smtClean="0"/>
              <a:t>‹#›</a:t>
            </a:fld>
            <a:endParaRPr lang="en-ID"/>
          </a:p>
        </p:txBody>
      </p:sp>
    </p:spTree>
    <p:extLst>
      <p:ext uri="{BB962C8B-B14F-4D97-AF65-F5344CB8AC3E}">
        <p14:creationId xmlns:p14="http://schemas.microsoft.com/office/powerpoint/2010/main" val="4234139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4EC5450-7EA1-43B2-984D-5485AB7CBB7C}" type="slidenum">
              <a:rPr lang="en-ID" smtClean="0"/>
              <a:t>2</a:t>
            </a:fld>
            <a:endParaRPr lang="en-ID"/>
          </a:p>
        </p:txBody>
      </p:sp>
    </p:spTree>
    <p:extLst>
      <p:ext uri="{BB962C8B-B14F-4D97-AF65-F5344CB8AC3E}">
        <p14:creationId xmlns:p14="http://schemas.microsoft.com/office/powerpoint/2010/main" val="3135844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4EC5450-7EA1-43B2-984D-5485AB7CBB7C}" type="slidenum">
              <a:rPr lang="en-ID" smtClean="0"/>
              <a:t>11</a:t>
            </a:fld>
            <a:endParaRPr lang="en-ID"/>
          </a:p>
        </p:txBody>
      </p:sp>
    </p:spTree>
    <p:extLst>
      <p:ext uri="{BB962C8B-B14F-4D97-AF65-F5344CB8AC3E}">
        <p14:creationId xmlns:p14="http://schemas.microsoft.com/office/powerpoint/2010/main" val="64573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4EC5450-7EA1-43B2-984D-5485AB7CBB7C}" type="slidenum">
              <a:rPr lang="en-ID" smtClean="0"/>
              <a:t>12</a:t>
            </a:fld>
            <a:endParaRPr lang="en-ID"/>
          </a:p>
        </p:txBody>
      </p:sp>
    </p:spTree>
    <p:extLst>
      <p:ext uri="{BB962C8B-B14F-4D97-AF65-F5344CB8AC3E}">
        <p14:creationId xmlns:p14="http://schemas.microsoft.com/office/powerpoint/2010/main" val="1516497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4EC5450-7EA1-43B2-984D-5485AB7CBB7C}" type="slidenum">
              <a:rPr lang="en-ID" smtClean="0"/>
              <a:t>13</a:t>
            </a:fld>
            <a:endParaRPr lang="en-ID"/>
          </a:p>
        </p:txBody>
      </p:sp>
    </p:spTree>
    <p:extLst>
      <p:ext uri="{BB962C8B-B14F-4D97-AF65-F5344CB8AC3E}">
        <p14:creationId xmlns:p14="http://schemas.microsoft.com/office/powerpoint/2010/main" val="2157302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4EC5450-7EA1-43B2-984D-5485AB7CBB7C}" type="slidenum">
              <a:rPr lang="en-ID" smtClean="0"/>
              <a:t>14</a:t>
            </a:fld>
            <a:endParaRPr lang="en-ID"/>
          </a:p>
        </p:txBody>
      </p:sp>
    </p:spTree>
    <p:extLst>
      <p:ext uri="{BB962C8B-B14F-4D97-AF65-F5344CB8AC3E}">
        <p14:creationId xmlns:p14="http://schemas.microsoft.com/office/powerpoint/2010/main" val="2286098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4EC5450-7EA1-43B2-984D-5485AB7CBB7C}" type="slidenum">
              <a:rPr lang="en-ID" smtClean="0"/>
              <a:t>15</a:t>
            </a:fld>
            <a:endParaRPr lang="en-ID"/>
          </a:p>
        </p:txBody>
      </p:sp>
    </p:spTree>
    <p:extLst>
      <p:ext uri="{BB962C8B-B14F-4D97-AF65-F5344CB8AC3E}">
        <p14:creationId xmlns:p14="http://schemas.microsoft.com/office/powerpoint/2010/main" val="343001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4EC5450-7EA1-43B2-984D-5485AB7CBB7C}" type="slidenum">
              <a:rPr lang="en-ID" smtClean="0"/>
              <a:t>16</a:t>
            </a:fld>
            <a:endParaRPr lang="en-ID"/>
          </a:p>
        </p:txBody>
      </p:sp>
    </p:spTree>
    <p:extLst>
      <p:ext uri="{BB962C8B-B14F-4D97-AF65-F5344CB8AC3E}">
        <p14:creationId xmlns:p14="http://schemas.microsoft.com/office/powerpoint/2010/main" val="1719155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4EC5450-7EA1-43B2-984D-5485AB7CBB7C}" type="slidenum">
              <a:rPr lang="en-ID" smtClean="0"/>
              <a:t>17</a:t>
            </a:fld>
            <a:endParaRPr lang="en-ID"/>
          </a:p>
        </p:txBody>
      </p:sp>
    </p:spTree>
    <p:extLst>
      <p:ext uri="{BB962C8B-B14F-4D97-AF65-F5344CB8AC3E}">
        <p14:creationId xmlns:p14="http://schemas.microsoft.com/office/powerpoint/2010/main" val="917413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4EC5450-7EA1-43B2-984D-5485AB7CBB7C}" type="slidenum">
              <a:rPr lang="en-ID" smtClean="0"/>
              <a:t>18</a:t>
            </a:fld>
            <a:endParaRPr lang="en-ID"/>
          </a:p>
        </p:txBody>
      </p:sp>
    </p:spTree>
    <p:extLst>
      <p:ext uri="{BB962C8B-B14F-4D97-AF65-F5344CB8AC3E}">
        <p14:creationId xmlns:p14="http://schemas.microsoft.com/office/powerpoint/2010/main" val="154150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4EC5450-7EA1-43B2-984D-5485AB7CBB7C}" type="slidenum">
              <a:rPr lang="en-ID" smtClean="0"/>
              <a:t>19</a:t>
            </a:fld>
            <a:endParaRPr lang="en-ID"/>
          </a:p>
        </p:txBody>
      </p:sp>
    </p:spTree>
    <p:extLst>
      <p:ext uri="{BB962C8B-B14F-4D97-AF65-F5344CB8AC3E}">
        <p14:creationId xmlns:p14="http://schemas.microsoft.com/office/powerpoint/2010/main" val="2001692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4EC5450-7EA1-43B2-984D-5485AB7CBB7C}" type="slidenum">
              <a:rPr lang="en-ID" smtClean="0"/>
              <a:t>20</a:t>
            </a:fld>
            <a:endParaRPr lang="en-ID"/>
          </a:p>
        </p:txBody>
      </p:sp>
    </p:spTree>
    <p:extLst>
      <p:ext uri="{BB962C8B-B14F-4D97-AF65-F5344CB8AC3E}">
        <p14:creationId xmlns:p14="http://schemas.microsoft.com/office/powerpoint/2010/main" val="3146261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4EC5450-7EA1-43B2-984D-5485AB7CBB7C}" type="slidenum">
              <a:rPr lang="en-ID" smtClean="0"/>
              <a:t>3</a:t>
            </a:fld>
            <a:endParaRPr lang="en-ID"/>
          </a:p>
        </p:txBody>
      </p:sp>
    </p:spTree>
    <p:extLst>
      <p:ext uri="{BB962C8B-B14F-4D97-AF65-F5344CB8AC3E}">
        <p14:creationId xmlns:p14="http://schemas.microsoft.com/office/powerpoint/2010/main" val="1540618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4EC5450-7EA1-43B2-984D-5485AB7CBB7C}" type="slidenum">
              <a:rPr lang="en-ID" smtClean="0"/>
              <a:t>21</a:t>
            </a:fld>
            <a:endParaRPr lang="en-ID"/>
          </a:p>
        </p:txBody>
      </p:sp>
    </p:spTree>
    <p:extLst>
      <p:ext uri="{BB962C8B-B14F-4D97-AF65-F5344CB8AC3E}">
        <p14:creationId xmlns:p14="http://schemas.microsoft.com/office/powerpoint/2010/main" val="4203926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4EC5450-7EA1-43B2-984D-5485AB7CBB7C}" type="slidenum">
              <a:rPr lang="en-ID" smtClean="0"/>
              <a:t>22</a:t>
            </a:fld>
            <a:endParaRPr lang="en-ID"/>
          </a:p>
        </p:txBody>
      </p:sp>
    </p:spTree>
    <p:extLst>
      <p:ext uri="{BB962C8B-B14F-4D97-AF65-F5344CB8AC3E}">
        <p14:creationId xmlns:p14="http://schemas.microsoft.com/office/powerpoint/2010/main" val="1113809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4EC5450-7EA1-43B2-984D-5485AB7CBB7C}" type="slidenum">
              <a:rPr lang="en-ID" smtClean="0"/>
              <a:t>23</a:t>
            </a:fld>
            <a:endParaRPr lang="en-ID"/>
          </a:p>
        </p:txBody>
      </p:sp>
    </p:spTree>
    <p:extLst>
      <p:ext uri="{BB962C8B-B14F-4D97-AF65-F5344CB8AC3E}">
        <p14:creationId xmlns:p14="http://schemas.microsoft.com/office/powerpoint/2010/main" val="1453690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4EC5450-7EA1-43B2-984D-5485AB7CBB7C}" type="slidenum">
              <a:rPr lang="en-ID" smtClean="0"/>
              <a:t>4</a:t>
            </a:fld>
            <a:endParaRPr lang="en-ID"/>
          </a:p>
        </p:txBody>
      </p:sp>
    </p:spTree>
    <p:extLst>
      <p:ext uri="{BB962C8B-B14F-4D97-AF65-F5344CB8AC3E}">
        <p14:creationId xmlns:p14="http://schemas.microsoft.com/office/powerpoint/2010/main" val="2636543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4EC5450-7EA1-43B2-984D-5485AB7CBB7C}" type="slidenum">
              <a:rPr lang="en-ID" smtClean="0"/>
              <a:t>5</a:t>
            </a:fld>
            <a:endParaRPr lang="en-ID"/>
          </a:p>
        </p:txBody>
      </p:sp>
    </p:spTree>
    <p:extLst>
      <p:ext uri="{BB962C8B-B14F-4D97-AF65-F5344CB8AC3E}">
        <p14:creationId xmlns:p14="http://schemas.microsoft.com/office/powerpoint/2010/main" val="2265149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4EC5450-7EA1-43B2-984D-5485AB7CBB7C}" type="slidenum">
              <a:rPr lang="en-ID" smtClean="0"/>
              <a:t>6</a:t>
            </a:fld>
            <a:endParaRPr lang="en-ID"/>
          </a:p>
        </p:txBody>
      </p:sp>
    </p:spTree>
    <p:extLst>
      <p:ext uri="{BB962C8B-B14F-4D97-AF65-F5344CB8AC3E}">
        <p14:creationId xmlns:p14="http://schemas.microsoft.com/office/powerpoint/2010/main" val="2257133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4EC5450-7EA1-43B2-984D-5485AB7CBB7C}" type="slidenum">
              <a:rPr lang="en-ID" smtClean="0"/>
              <a:t>7</a:t>
            </a:fld>
            <a:endParaRPr lang="en-ID"/>
          </a:p>
        </p:txBody>
      </p:sp>
    </p:spTree>
    <p:extLst>
      <p:ext uri="{BB962C8B-B14F-4D97-AF65-F5344CB8AC3E}">
        <p14:creationId xmlns:p14="http://schemas.microsoft.com/office/powerpoint/2010/main" val="1194964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4EC5450-7EA1-43B2-984D-5485AB7CBB7C}" type="slidenum">
              <a:rPr lang="en-ID" smtClean="0"/>
              <a:t>8</a:t>
            </a:fld>
            <a:endParaRPr lang="en-ID"/>
          </a:p>
        </p:txBody>
      </p:sp>
    </p:spTree>
    <p:extLst>
      <p:ext uri="{BB962C8B-B14F-4D97-AF65-F5344CB8AC3E}">
        <p14:creationId xmlns:p14="http://schemas.microsoft.com/office/powerpoint/2010/main" val="242544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4EC5450-7EA1-43B2-984D-5485AB7CBB7C}" type="slidenum">
              <a:rPr lang="en-ID" smtClean="0"/>
              <a:t>9</a:t>
            </a:fld>
            <a:endParaRPr lang="en-ID"/>
          </a:p>
        </p:txBody>
      </p:sp>
    </p:spTree>
    <p:extLst>
      <p:ext uri="{BB962C8B-B14F-4D97-AF65-F5344CB8AC3E}">
        <p14:creationId xmlns:p14="http://schemas.microsoft.com/office/powerpoint/2010/main" val="3967801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4EC5450-7EA1-43B2-984D-5485AB7CBB7C}" type="slidenum">
              <a:rPr lang="en-ID" smtClean="0"/>
              <a:t>10</a:t>
            </a:fld>
            <a:endParaRPr lang="en-ID"/>
          </a:p>
        </p:txBody>
      </p:sp>
    </p:spTree>
    <p:extLst>
      <p:ext uri="{BB962C8B-B14F-4D97-AF65-F5344CB8AC3E}">
        <p14:creationId xmlns:p14="http://schemas.microsoft.com/office/powerpoint/2010/main" val="2225115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51916" y="3085764"/>
            <a:ext cx="10993549"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920964" y="763665"/>
            <a:ext cx="10822824" cy="808369"/>
          </a:xfrm>
          <a:effectLst/>
        </p:spPr>
        <p:txBody>
          <a:bodyPr anchor="b">
            <a:normAutofit/>
          </a:bodyPr>
          <a:lstStyle>
            <a:lvl1pPr>
              <a:defRPr sz="3600">
                <a:solidFill>
                  <a:schemeClr val="tx1">
                    <a:lumMod val="75000"/>
                    <a:lumOff val="25000"/>
                  </a:schemeClr>
                </a:solidFill>
              </a:defRPr>
            </a:lvl1pPr>
          </a:lstStyle>
          <a:p>
            <a:r>
              <a:rPr lang="en-US" dirty="0"/>
              <a:t>Click to edit Master title style</a:t>
            </a:r>
          </a:p>
        </p:txBody>
      </p:sp>
      <p:sp>
        <p:nvSpPr>
          <p:cNvPr id="3" name="Subtitle 2"/>
          <p:cNvSpPr>
            <a:spLocks noGrp="1"/>
          </p:cNvSpPr>
          <p:nvPr>
            <p:ph type="subTitle" idx="1"/>
          </p:nvPr>
        </p:nvSpPr>
        <p:spPr>
          <a:xfrm>
            <a:off x="751916" y="2495445"/>
            <a:ext cx="10822824"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a:xfrm rot="5400000">
            <a:off x="5166312" y="3984276"/>
            <a:ext cx="7724076" cy="365125"/>
          </a:xfrm>
          <a:prstGeom prst="rect">
            <a:avLst/>
          </a:prstGeom>
        </p:spPr>
        <p:txBody>
          <a:bodyPr/>
          <a:lstStyle/>
          <a:p>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rot="5400000">
            <a:off x="-2359048" y="3411227"/>
            <a:ext cx="5660250" cy="365125"/>
          </a:xfrm>
        </p:spPr>
        <p:txBody>
          <a:bodyPr/>
          <a:lstStyle/>
          <a:p>
            <a:r>
              <a:rPr lang="en-US"/>
              <a:t>Citarum  Cascade Reservoir Operation</a:t>
            </a:r>
            <a:endParaRPr lang="en-US" b="1"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9586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1C122-66AD-C47F-5AA0-B6A504F7C8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49B91727-192B-1C8D-E641-7E670E0410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CAEF5A88-6295-1437-4BE9-CD8438A5A128}"/>
              </a:ext>
            </a:extLst>
          </p:cNvPr>
          <p:cNvSpPr>
            <a:spLocks noGrp="1"/>
          </p:cNvSpPr>
          <p:nvPr>
            <p:ph type="dt" sz="half" idx="10"/>
          </p:nvPr>
        </p:nvSpPr>
        <p:spPr/>
        <p:txBody>
          <a:bodyPr/>
          <a:lstStyle/>
          <a:p>
            <a:endParaRPr lang="en-ID"/>
          </a:p>
        </p:txBody>
      </p:sp>
      <p:sp>
        <p:nvSpPr>
          <p:cNvPr id="5" name="Footer Placeholder 4">
            <a:extLst>
              <a:ext uri="{FF2B5EF4-FFF2-40B4-BE49-F238E27FC236}">
                <a16:creationId xmlns:a16="http://schemas.microsoft.com/office/drawing/2014/main" id="{1C536E9F-8EB9-588E-91DE-05D4BC82B101}"/>
              </a:ext>
            </a:extLst>
          </p:cNvPr>
          <p:cNvSpPr>
            <a:spLocks noGrp="1"/>
          </p:cNvSpPr>
          <p:nvPr>
            <p:ph type="ftr" sz="quarter" idx="11"/>
          </p:nvPr>
        </p:nvSpPr>
        <p:spPr/>
        <p:txBody>
          <a:bodyPr/>
          <a:lstStyle/>
          <a:p>
            <a:r>
              <a:rPr lang="en-ID"/>
              <a:t>Citarum  Cascade Reservoir Operation</a:t>
            </a:r>
          </a:p>
        </p:txBody>
      </p:sp>
      <p:sp>
        <p:nvSpPr>
          <p:cNvPr id="6" name="Slide Number Placeholder 5">
            <a:extLst>
              <a:ext uri="{FF2B5EF4-FFF2-40B4-BE49-F238E27FC236}">
                <a16:creationId xmlns:a16="http://schemas.microsoft.com/office/drawing/2014/main" id="{79516CFE-7582-1572-EE82-EDC598ED840C}"/>
              </a:ext>
            </a:extLst>
          </p:cNvPr>
          <p:cNvSpPr>
            <a:spLocks noGrp="1"/>
          </p:cNvSpPr>
          <p:nvPr>
            <p:ph type="sldNum" sz="quarter" idx="12"/>
          </p:nvPr>
        </p:nvSpPr>
        <p:spPr/>
        <p:txBody>
          <a:bodyPr/>
          <a:lstStyle/>
          <a:p>
            <a:fld id="{C0EABDBC-2BF5-49D8-9B87-4E7D8AD15740}" type="slidenum">
              <a:rPr lang="en-ID" smtClean="0"/>
              <a:t>‹#›</a:t>
            </a:fld>
            <a:endParaRPr lang="en-ID"/>
          </a:p>
        </p:txBody>
      </p:sp>
    </p:spTree>
    <p:extLst>
      <p:ext uri="{BB962C8B-B14F-4D97-AF65-F5344CB8AC3E}">
        <p14:creationId xmlns:p14="http://schemas.microsoft.com/office/powerpoint/2010/main" val="2805125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CA1AC-0D01-43DC-B787-63BE9BB77AE2}"/>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1DB63E1B-E386-4984-E800-8B63C7AA52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23F6539D-2DA3-B467-1714-6FD96F2D8581}"/>
              </a:ext>
            </a:extLst>
          </p:cNvPr>
          <p:cNvSpPr>
            <a:spLocks noGrp="1"/>
          </p:cNvSpPr>
          <p:nvPr>
            <p:ph type="dt" sz="half" idx="10"/>
          </p:nvPr>
        </p:nvSpPr>
        <p:spPr/>
        <p:txBody>
          <a:bodyPr/>
          <a:lstStyle/>
          <a:p>
            <a:endParaRPr lang="en-ID"/>
          </a:p>
        </p:txBody>
      </p:sp>
      <p:sp>
        <p:nvSpPr>
          <p:cNvPr id="5" name="Footer Placeholder 4">
            <a:extLst>
              <a:ext uri="{FF2B5EF4-FFF2-40B4-BE49-F238E27FC236}">
                <a16:creationId xmlns:a16="http://schemas.microsoft.com/office/drawing/2014/main" id="{84781894-7350-31C4-7B8F-46CB35214B37}"/>
              </a:ext>
            </a:extLst>
          </p:cNvPr>
          <p:cNvSpPr>
            <a:spLocks noGrp="1"/>
          </p:cNvSpPr>
          <p:nvPr>
            <p:ph type="ftr" sz="quarter" idx="11"/>
          </p:nvPr>
        </p:nvSpPr>
        <p:spPr/>
        <p:txBody>
          <a:bodyPr/>
          <a:lstStyle/>
          <a:p>
            <a:r>
              <a:rPr lang="en-ID"/>
              <a:t>Citarum  Cascade Reservoir Operation</a:t>
            </a:r>
          </a:p>
        </p:txBody>
      </p:sp>
      <p:sp>
        <p:nvSpPr>
          <p:cNvPr id="6" name="Slide Number Placeholder 5">
            <a:extLst>
              <a:ext uri="{FF2B5EF4-FFF2-40B4-BE49-F238E27FC236}">
                <a16:creationId xmlns:a16="http://schemas.microsoft.com/office/drawing/2014/main" id="{6DFAEE59-0C48-854D-7A36-204E5ABC5761}"/>
              </a:ext>
            </a:extLst>
          </p:cNvPr>
          <p:cNvSpPr>
            <a:spLocks noGrp="1"/>
          </p:cNvSpPr>
          <p:nvPr>
            <p:ph type="sldNum" sz="quarter" idx="12"/>
          </p:nvPr>
        </p:nvSpPr>
        <p:spPr/>
        <p:txBody>
          <a:bodyPr/>
          <a:lstStyle/>
          <a:p>
            <a:fld id="{C0EABDBC-2BF5-49D8-9B87-4E7D8AD15740}" type="slidenum">
              <a:rPr lang="en-ID" smtClean="0"/>
              <a:t>‹#›</a:t>
            </a:fld>
            <a:endParaRPr lang="en-ID"/>
          </a:p>
        </p:txBody>
      </p:sp>
    </p:spTree>
    <p:extLst>
      <p:ext uri="{BB962C8B-B14F-4D97-AF65-F5344CB8AC3E}">
        <p14:creationId xmlns:p14="http://schemas.microsoft.com/office/powerpoint/2010/main" val="1944783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154F-6C13-EDA4-44B4-E4D0B30653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2A1421CD-7B87-9439-B97B-11435E0065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70A76A-68AA-D0DE-8A92-AD7A033F3D2D}"/>
              </a:ext>
            </a:extLst>
          </p:cNvPr>
          <p:cNvSpPr>
            <a:spLocks noGrp="1"/>
          </p:cNvSpPr>
          <p:nvPr>
            <p:ph type="dt" sz="half" idx="10"/>
          </p:nvPr>
        </p:nvSpPr>
        <p:spPr/>
        <p:txBody>
          <a:bodyPr/>
          <a:lstStyle/>
          <a:p>
            <a:endParaRPr lang="en-ID"/>
          </a:p>
        </p:txBody>
      </p:sp>
      <p:sp>
        <p:nvSpPr>
          <p:cNvPr id="5" name="Footer Placeholder 4">
            <a:extLst>
              <a:ext uri="{FF2B5EF4-FFF2-40B4-BE49-F238E27FC236}">
                <a16:creationId xmlns:a16="http://schemas.microsoft.com/office/drawing/2014/main" id="{2A3101D1-B218-B876-13C4-EC77AD49273E}"/>
              </a:ext>
            </a:extLst>
          </p:cNvPr>
          <p:cNvSpPr>
            <a:spLocks noGrp="1"/>
          </p:cNvSpPr>
          <p:nvPr>
            <p:ph type="ftr" sz="quarter" idx="11"/>
          </p:nvPr>
        </p:nvSpPr>
        <p:spPr/>
        <p:txBody>
          <a:bodyPr/>
          <a:lstStyle/>
          <a:p>
            <a:r>
              <a:rPr lang="en-ID"/>
              <a:t>Citarum  Cascade Reservoir Operation</a:t>
            </a:r>
          </a:p>
        </p:txBody>
      </p:sp>
      <p:sp>
        <p:nvSpPr>
          <p:cNvPr id="6" name="Slide Number Placeholder 5">
            <a:extLst>
              <a:ext uri="{FF2B5EF4-FFF2-40B4-BE49-F238E27FC236}">
                <a16:creationId xmlns:a16="http://schemas.microsoft.com/office/drawing/2014/main" id="{5EED0F77-3139-F76B-47DB-A8E505F4913A}"/>
              </a:ext>
            </a:extLst>
          </p:cNvPr>
          <p:cNvSpPr>
            <a:spLocks noGrp="1"/>
          </p:cNvSpPr>
          <p:nvPr>
            <p:ph type="sldNum" sz="quarter" idx="12"/>
          </p:nvPr>
        </p:nvSpPr>
        <p:spPr/>
        <p:txBody>
          <a:bodyPr/>
          <a:lstStyle/>
          <a:p>
            <a:fld id="{C0EABDBC-2BF5-49D8-9B87-4E7D8AD15740}" type="slidenum">
              <a:rPr lang="en-ID" smtClean="0"/>
              <a:t>‹#›</a:t>
            </a:fld>
            <a:endParaRPr lang="en-ID"/>
          </a:p>
        </p:txBody>
      </p:sp>
    </p:spTree>
    <p:extLst>
      <p:ext uri="{BB962C8B-B14F-4D97-AF65-F5344CB8AC3E}">
        <p14:creationId xmlns:p14="http://schemas.microsoft.com/office/powerpoint/2010/main" val="194713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667D-6BC2-C7A9-0E91-D0C6C2E9C7C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DA922AAF-E15F-84E5-4311-552BE780CE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CA6EE8A8-4C18-65B5-BA78-ECF4FF6537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623738EC-E6EF-120D-A621-59FB0083A70C}"/>
              </a:ext>
            </a:extLst>
          </p:cNvPr>
          <p:cNvSpPr>
            <a:spLocks noGrp="1"/>
          </p:cNvSpPr>
          <p:nvPr>
            <p:ph type="dt" sz="half" idx="10"/>
          </p:nvPr>
        </p:nvSpPr>
        <p:spPr/>
        <p:txBody>
          <a:bodyPr/>
          <a:lstStyle/>
          <a:p>
            <a:endParaRPr lang="en-ID"/>
          </a:p>
        </p:txBody>
      </p:sp>
      <p:sp>
        <p:nvSpPr>
          <p:cNvPr id="6" name="Footer Placeholder 5">
            <a:extLst>
              <a:ext uri="{FF2B5EF4-FFF2-40B4-BE49-F238E27FC236}">
                <a16:creationId xmlns:a16="http://schemas.microsoft.com/office/drawing/2014/main" id="{4C6C7271-1E41-EBD1-1760-33BA287A4ADB}"/>
              </a:ext>
            </a:extLst>
          </p:cNvPr>
          <p:cNvSpPr>
            <a:spLocks noGrp="1"/>
          </p:cNvSpPr>
          <p:nvPr>
            <p:ph type="ftr" sz="quarter" idx="11"/>
          </p:nvPr>
        </p:nvSpPr>
        <p:spPr/>
        <p:txBody>
          <a:bodyPr/>
          <a:lstStyle/>
          <a:p>
            <a:r>
              <a:rPr lang="en-ID"/>
              <a:t>Citarum  Cascade Reservoir Operation</a:t>
            </a:r>
          </a:p>
        </p:txBody>
      </p:sp>
      <p:sp>
        <p:nvSpPr>
          <p:cNvPr id="7" name="Slide Number Placeholder 6">
            <a:extLst>
              <a:ext uri="{FF2B5EF4-FFF2-40B4-BE49-F238E27FC236}">
                <a16:creationId xmlns:a16="http://schemas.microsoft.com/office/drawing/2014/main" id="{50ECE6C9-BE46-CAAE-8E85-26EE1DF7104A}"/>
              </a:ext>
            </a:extLst>
          </p:cNvPr>
          <p:cNvSpPr>
            <a:spLocks noGrp="1"/>
          </p:cNvSpPr>
          <p:nvPr>
            <p:ph type="sldNum" sz="quarter" idx="12"/>
          </p:nvPr>
        </p:nvSpPr>
        <p:spPr/>
        <p:txBody>
          <a:bodyPr/>
          <a:lstStyle/>
          <a:p>
            <a:fld id="{C0EABDBC-2BF5-49D8-9B87-4E7D8AD15740}" type="slidenum">
              <a:rPr lang="en-ID" smtClean="0"/>
              <a:t>‹#›</a:t>
            </a:fld>
            <a:endParaRPr lang="en-ID"/>
          </a:p>
        </p:txBody>
      </p:sp>
    </p:spTree>
    <p:extLst>
      <p:ext uri="{BB962C8B-B14F-4D97-AF65-F5344CB8AC3E}">
        <p14:creationId xmlns:p14="http://schemas.microsoft.com/office/powerpoint/2010/main" val="3274426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D77BE-A1D8-3A4D-0F5F-5E536093886F}"/>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9A3E61CF-8C55-A3BD-1B4D-AF40978ECD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BCA533-0F47-4C80-A939-0DA6A2BEFE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05BA867F-8C87-103B-62D9-32DFDD134E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B07305-06F5-D375-71E2-F71A952D77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D4F4A902-CA58-9580-CEAB-E7EE8413908E}"/>
              </a:ext>
            </a:extLst>
          </p:cNvPr>
          <p:cNvSpPr>
            <a:spLocks noGrp="1"/>
          </p:cNvSpPr>
          <p:nvPr>
            <p:ph type="dt" sz="half" idx="10"/>
          </p:nvPr>
        </p:nvSpPr>
        <p:spPr/>
        <p:txBody>
          <a:bodyPr/>
          <a:lstStyle/>
          <a:p>
            <a:endParaRPr lang="en-ID"/>
          </a:p>
        </p:txBody>
      </p:sp>
      <p:sp>
        <p:nvSpPr>
          <p:cNvPr id="8" name="Footer Placeholder 7">
            <a:extLst>
              <a:ext uri="{FF2B5EF4-FFF2-40B4-BE49-F238E27FC236}">
                <a16:creationId xmlns:a16="http://schemas.microsoft.com/office/drawing/2014/main" id="{3F22B3A0-71ED-8445-EF18-7C445E4BA597}"/>
              </a:ext>
            </a:extLst>
          </p:cNvPr>
          <p:cNvSpPr>
            <a:spLocks noGrp="1"/>
          </p:cNvSpPr>
          <p:nvPr>
            <p:ph type="ftr" sz="quarter" idx="11"/>
          </p:nvPr>
        </p:nvSpPr>
        <p:spPr/>
        <p:txBody>
          <a:bodyPr/>
          <a:lstStyle/>
          <a:p>
            <a:r>
              <a:rPr lang="en-ID"/>
              <a:t>Citarum  Cascade Reservoir Operation</a:t>
            </a:r>
          </a:p>
        </p:txBody>
      </p:sp>
      <p:sp>
        <p:nvSpPr>
          <p:cNvPr id="9" name="Slide Number Placeholder 8">
            <a:extLst>
              <a:ext uri="{FF2B5EF4-FFF2-40B4-BE49-F238E27FC236}">
                <a16:creationId xmlns:a16="http://schemas.microsoft.com/office/drawing/2014/main" id="{EAF0C782-E23C-107D-2BDB-D54A73A6B7F6}"/>
              </a:ext>
            </a:extLst>
          </p:cNvPr>
          <p:cNvSpPr>
            <a:spLocks noGrp="1"/>
          </p:cNvSpPr>
          <p:nvPr>
            <p:ph type="sldNum" sz="quarter" idx="12"/>
          </p:nvPr>
        </p:nvSpPr>
        <p:spPr/>
        <p:txBody>
          <a:bodyPr/>
          <a:lstStyle/>
          <a:p>
            <a:fld id="{C0EABDBC-2BF5-49D8-9B87-4E7D8AD15740}" type="slidenum">
              <a:rPr lang="en-ID" smtClean="0"/>
              <a:t>‹#›</a:t>
            </a:fld>
            <a:endParaRPr lang="en-ID"/>
          </a:p>
        </p:txBody>
      </p:sp>
    </p:spTree>
    <p:extLst>
      <p:ext uri="{BB962C8B-B14F-4D97-AF65-F5344CB8AC3E}">
        <p14:creationId xmlns:p14="http://schemas.microsoft.com/office/powerpoint/2010/main" val="8821882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3A62-BF91-5ECD-9449-6D0716A0A78F}"/>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E48D4E2C-DAF3-AF1D-024C-8B8334A5C8C1}"/>
              </a:ext>
            </a:extLst>
          </p:cNvPr>
          <p:cNvSpPr>
            <a:spLocks noGrp="1"/>
          </p:cNvSpPr>
          <p:nvPr>
            <p:ph type="dt" sz="half" idx="10"/>
          </p:nvPr>
        </p:nvSpPr>
        <p:spPr/>
        <p:txBody>
          <a:bodyPr/>
          <a:lstStyle/>
          <a:p>
            <a:endParaRPr lang="en-ID"/>
          </a:p>
        </p:txBody>
      </p:sp>
      <p:sp>
        <p:nvSpPr>
          <p:cNvPr id="4" name="Footer Placeholder 3">
            <a:extLst>
              <a:ext uri="{FF2B5EF4-FFF2-40B4-BE49-F238E27FC236}">
                <a16:creationId xmlns:a16="http://schemas.microsoft.com/office/drawing/2014/main" id="{02A23D85-F0BB-17A4-4C20-0CCF50E6EF89}"/>
              </a:ext>
            </a:extLst>
          </p:cNvPr>
          <p:cNvSpPr>
            <a:spLocks noGrp="1"/>
          </p:cNvSpPr>
          <p:nvPr>
            <p:ph type="ftr" sz="quarter" idx="11"/>
          </p:nvPr>
        </p:nvSpPr>
        <p:spPr/>
        <p:txBody>
          <a:bodyPr/>
          <a:lstStyle/>
          <a:p>
            <a:r>
              <a:rPr lang="en-ID"/>
              <a:t>Citarum  Cascade Reservoir Operation</a:t>
            </a:r>
          </a:p>
        </p:txBody>
      </p:sp>
      <p:sp>
        <p:nvSpPr>
          <p:cNvPr id="5" name="Slide Number Placeholder 4">
            <a:extLst>
              <a:ext uri="{FF2B5EF4-FFF2-40B4-BE49-F238E27FC236}">
                <a16:creationId xmlns:a16="http://schemas.microsoft.com/office/drawing/2014/main" id="{8B31C4BD-8CA8-48EA-94A2-030D67D5EB19}"/>
              </a:ext>
            </a:extLst>
          </p:cNvPr>
          <p:cNvSpPr>
            <a:spLocks noGrp="1"/>
          </p:cNvSpPr>
          <p:nvPr>
            <p:ph type="sldNum" sz="quarter" idx="12"/>
          </p:nvPr>
        </p:nvSpPr>
        <p:spPr/>
        <p:txBody>
          <a:bodyPr/>
          <a:lstStyle/>
          <a:p>
            <a:fld id="{C0EABDBC-2BF5-49D8-9B87-4E7D8AD15740}" type="slidenum">
              <a:rPr lang="en-ID" smtClean="0"/>
              <a:t>‹#›</a:t>
            </a:fld>
            <a:endParaRPr lang="en-ID"/>
          </a:p>
        </p:txBody>
      </p:sp>
    </p:spTree>
    <p:extLst>
      <p:ext uri="{BB962C8B-B14F-4D97-AF65-F5344CB8AC3E}">
        <p14:creationId xmlns:p14="http://schemas.microsoft.com/office/powerpoint/2010/main" val="3954361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EC4428-6027-8CC1-C190-D7DCE1E61941}"/>
              </a:ext>
            </a:extLst>
          </p:cNvPr>
          <p:cNvSpPr>
            <a:spLocks noGrp="1"/>
          </p:cNvSpPr>
          <p:nvPr>
            <p:ph type="dt" sz="half" idx="10"/>
          </p:nvPr>
        </p:nvSpPr>
        <p:spPr/>
        <p:txBody>
          <a:bodyPr/>
          <a:lstStyle/>
          <a:p>
            <a:endParaRPr lang="en-ID"/>
          </a:p>
        </p:txBody>
      </p:sp>
      <p:sp>
        <p:nvSpPr>
          <p:cNvPr id="3" name="Footer Placeholder 2">
            <a:extLst>
              <a:ext uri="{FF2B5EF4-FFF2-40B4-BE49-F238E27FC236}">
                <a16:creationId xmlns:a16="http://schemas.microsoft.com/office/drawing/2014/main" id="{5B063F5A-F310-4F37-DDA0-5882CA98E435}"/>
              </a:ext>
            </a:extLst>
          </p:cNvPr>
          <p:cNvSpPr>
            <a:spLocks noGrp="1"/>
          </p:cNvSpPr>
          <p:nvPr>
            <p:ph type="ftr" sz="quarter" idx="11"/>
          </p:nvPr>
        </p:nvSpPr>
        <p:spPr/>
        <p:txBody>
          <a:bodyPr/>
          <a:lstStyle/>
          <a:p>
            <a:r>
              <a:rPr lang="en-ID"/>
              <a:t>Citarum  Cascade Reservoir Operation</a:t>
            </a:r>
          </a:p>
        </p:txBody>
      </p:sp>
      <p:sp>
        <p:nvSpPr>
          <p:cNvPr id="4" name="Slide Number Placeholder 3">
            <a:extLst>
              <a:ext uri="{FF2B5EF4-FFF2-40B4-BE49-F238E27FC236}">
                <a16:creationId xmlns:a16="http://schemas.microsoft.com/office/drawing/2014/main" id="{B1A9C4F3-4533-A5FC-BCAA-1F0F983F4511}"/>
              </a:ext>
            </a:extLst>
          </p:cNvPr>
          <p:cNvSpPr>
            <a:spLocks noGrp="1"/>
          </p:cNvSpPr>
          <p:nvPr>
            <p:ph type="sldNum" sz="quarter" idx="12"/>
          </p:nvPr>
        </p:nvSpPr>
        <p:spPr/>
        <p:txBody>
          <a:bodyPr/>
          <a:lstStyle/>
          <a:p>
            <a:fld id="{C0EABDBC-2BF5-49D8-9B87-4E7D8AD15740}" type="slidenum">
              <a:rPr lang="en-ID" smtClean="0"/>
              <a:t>‹#›</a:t>
            </a:fld>
            <a:endParaRPr lang="en-ID"/>
          </a:p>
        </p:txBody>
      </p:sp>
    </p:spTree>
    <p:extLst>
      <p:ext uri="{BB962C8B-B14F-4D97-AF65-F5344CB8AC3E}">
        <p14:creationId xmlns:p14="http://schemas.microsoft.com/office/powerpoint/2010/main" val="3219440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5000-96CF-783F-563E-3EB10DF2E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9844343A-65F2-B991-395B-3181CF03A3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4D2B310C-5FBF-B3F8-AE97-5F2767183D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C42339-6608-650C-CF5E-E385CA259DEF}"/>
              </a:ext>
            </a:extLst>
          </p:cNvPr>
          <p:cNvSpPr>
            <a:spLocks noGrp="1"/>
          </p:cNvSpPr>
          <p:nvPr>
            <p:ph type="dt" sz="half" idx="10"/>
          </p:nvPr>
        </p:nvSpPr>
        <p:spPr/>
        <p:txBody>
          <a:bodyPr/>
          <a:lstStyle/>
          <a:p>
            <a:endParaRPr lang="en-ID"/>
          </a:p>
        </p:txBody>
      </p:sp>
      <p:sp>
        <p:nvSpPr>
          <p:cNvPr id="6" name="Footer Placeholder 5">
            <a:extLst>
              <a:ext uri="{FF2B5EF4-FFF2-40B4-BE49-F238E27FC236}">
                <a16:creationId xmlns:a16="http://schemas.microsoft.com/office/drawing/2014/main" id="{A4F4CBC2-9012-FC6A-4909-979BA2F5A895}"/>
              </a:ext>
            </a:extLst>
          </p:cNvPr>
          <p:cNvSpPr>
            <a:spLocks noGrp="1"/>
          </p:cNvSpPr>
          <p:nvPr>
            <p:ph type="ftr" sz="quarter" idx="11"/>
          </p:nvPr>
        </p:nvSpPr>
        <p:spPr/>
        <p:txBody>
          <a:bodyPr/>
          <a:lstStyle/>
          <a:p>
            <a:r>
              <a:rPr lang="en-ID"/>
              <a:t>Citarum  Cascade Reservoir Operation</a:t>
            </a:r>
          </a:p>
        </p:txBody>
      </p:sp>
      <p:sp>
        <p:nvSpPr>
          <p:cNvPr id="7" name="Slide Number Placeholder 6">
            <a:extLst>
              <a:ext uri="{FF2B5EF4-FFF2-40B4-BE49-F238E27FC236}">
                <a16:creationId xmlns:a16="http://schemas.microsoft.com/office/drawing/2014/main" id="{ADA19CCA-5208-1DF4-1830-073F266AAFA4}"/>
              </a:ext>
            </a:extLst>
          </p:cNvPr>
          <p:cNvSpPr>
            <a:spLocks noGrp="1"/>
          </p:cNvSpPr>
          <p:nvPr>
            <p:ph type="sldNum" sz="quarter" idx="12"/>
          </p:nvPr>
        </p:nvSpPr>
        <p:spPr/>
        <p:txBody>
          <a:bodyPr/>
          <a:lstStyle/>
          <a:p>
            <a:fld id="{C0EABDBC-2BF5-49D8-9B87-4E7D8AD15740}" type="slidenum">
              <a:rPr lang="en-ID" smtClean="0"/>
              <a:t>‹#›</a:t>
            </a:fld>
            <a:endParaRPr lang="en-ID"/>
          </a:p>
        </p:txBody>
      </p:sp>
    </p:spTree>
    <p:extLst>
      <p:ext uri="{BB962C8B-B14F-4D97-AF65-F5344CB8AC3E}">
        <p14:creationId xmlns:p14="http://schemas.microsoft.com/office/powerpoint/2010/main" val="16189342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C4B35-65E3-86DF-2364-FDA53ED65D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F1FF0E37-CDDE-14B6-4AC4-CF2BC565AA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9431AFC5-9294-9069-C32C-1D1E214069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D9CD7E-BAE8-9B96-C71F-FC01C06EE16B}"/>
              </a:ext>
            </a:extLst>
          </p:cNvPr>
          <p:cNvSpPr>
            <a:spLocks noGrp="1"/>
          </p:cNvSpPr>
          <p:nvPr>
            <p:ph type="dt" sz="half" idx="10"/>
          </p:nvPr>
        </p:nvSpPr>
        <p:spPr/>
        <p:txBody>
          <a:bodyPr/>
          <a:lstStyle/>
          <a:p>
            <a:endParaRPr lang="en-ID"/>
          </a:p>
        </p:txBody>
      </p:sp>
      <p:sp>
        <p:nvSpPr>
          <p:cNvPr id="6" name="Footer Placeholder 5">
            <a:extLst>
              <a:ext uri="{FF2B5EF4-FFF2-40B4-BE49-F238E27FC236}">
                <a16:creationId xmlns:a16="http://schemas.microsoft.com/office/drawing/2014/main" id="{EB899FE7-7CF9-B277-D141-0F23A3A8C0D4}"/>
              </a:ext>
            </a:extLst>
          </p:cNvPr>
          <p:cNvSpPr>
            <a:spLocks noGrp="1"/>
          </p:cNvSpPr>
          <p:nvPr>
            <p:ph type="ftr" sz="quarter" idx="11"/>
          </p:nvPr>
        </p:nvSpPr>
        <p:spPr/>
        <p:txBody>
          <a:bodyPr/>
          <a:lstStyle/>
          <a:p>
            <a:r>
              <a:rPr lang="en-ID"/>
              <a:t>Citarum  Cascade Reservoir Operation</a:t>
            </a:r>
          </a:p>
        </p:txBody>
      </p:sp>
      <p:sp>
        <p:nvSpPr>
          <p:cNvPr id="7" name="Slide Number Placeholder 6">
            <a:extLst>
              <a:ext uri="{FF2B5EF4-FFF2-40B4-BE49-F238E27FC236}">
                <a16:creationId xmlns:a16="http://schemas.microsoft.com/office/drawing/2014/main" id="{5AD17A27-F8A2-EC08-C65D-D0F7C3B1E64C}"/>
              </a:ext>
            </a:extLst>
          </p:cNvPr>
          <p:cNvSpPr>
            <a:spLocks noGrp="1"/>
          </p:cNvSpPr>
          <p:nvPr>
            <p:ph type="sldNum" sz="quarter" idx="12"/>
          </p:nvPr>
        </p:nvSpPr>
        <p:spPr/>
        <p:txBody>
          <a:bodyPr/>
          <a:lstStyle/>
          <a:p>
            <a:fld id="{C0EABDBC-2BF5-49D8-9B87-4E7D8AD15740}" type="slidenum">
              <a:rPr lang="en-ID" smtClean="0"/>
              <a:t>‹#›</a:t>
            </a:fld>
            <a:endParaRPr lang="en-ID"/>
          </a:p>
        </p:txBody>
      </p:sp>
    </p:spTree>
    <p:extLst>
      <p:ext uri="{BB962C8B-B14F-4D97-AF65-F5344CB8AC3E}">
        <p14:creationId xmlns:p14="http://schemas.microsoft.com/office/powerpoint/2010/main" val="5276406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5CF1-A1FF-EAA7-B1D9-3A63523E4BFB}"/>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2E8FFF37-3129-E1A7-352E-867F082C4B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4E34627C-6459-FB27-ACF1-1F5D56B400F9}"/>
              </a:ext>
            </a:extLst>
          </p:cNvPr>
          <p:cNvSpPr>
            <a:spLocks noGrp="1"/>
          </p:cNvSpPr>
          <p:nvPr>
            <p:ph type="dt" sz="half" idx="10"/>
          </p:nvPr>
        </p:nvSpPr>
        <p:spPr/>
        <p:txBody>
          <a:bodyPr/>
          <a:lstStyle/>
          <a:p>
            <a:endParaRPr lang="en-ID"/>
          </a:p>
        </p:txBody>
      </p:sp>
      <p:sp>
        <p:nvSpPr>
          <p:cNvPr id="5" name="Footer Placeholder 4">
            <a:extLst>
              <a:ext uri="{FF2B5EF4-FFF2-40B4-BE49-F238E27FC236}">
                <a16:creationId xmlns:a16="http://schemas.microsoft.com/office/drawing/2014/main" id="{7DBC0B7B-F321-7534-AB26-8695EBE78AC8}"/>
              </a:ext>
            </a:extLst>
          </p:cNvPr>
          <p:cNvSpPr>
            <a:spLocks noGrp="1"/>
          </p:cNvSpPr>
          <p:nvPr>
            <p:ph type="ftr" sz="quarter" idx="11"/>
          </p:nvPr>
        </p:nvSpPr>
        <p:spPr/>
        <p:txBody>
          <a:bodyPr/>
          <a:lstStyle/>
          <a:p>
            <a:r>
              <a:rPr lang="en-ID"/>
              <a:t>Citarum  Cascade Reservoir Operation</a:t>
            </a:r>
          </a:p>
        </p:txBody>
      </p:sp>
      <p:sp>
        <p:nvSpPr>
          <p:cNvPr id="6" name="Slide Number Placeholder 5">
            <a:extLst>
              <a:ext uri="{FF2B5EF4-FFF2-40B4-BE49-F238E27FC236}">
                <a16:creationId xmlns:a16="http://schemas.microsoft.com/office/drawing/2014/main" id="{0F69963C-35A6-538B-D3B9-AB779C3A8E6D}"/>
              </a:ext>
            </a:extLst>
          </p:cNvPr>
          <p:cNvSpPr>
            <a:spLocks noGrp="1"/>
          </p:cNvSpPr>
          <p:nvPr>
            <p:ph type="sldNum" sz="quarter" idx="12"/>
          </p:nvPr>
        </p:nvSpPr>
        <p:spPr/>
        <p:txBody>
          <a:bodyPr/>
          <a:lstStyle/>
          <a:p>
            <a:fld id="{C0EABDBC-2BF5-49D8-9B87-4E7D8AD15740}" type="slidenum">
              <a:rPr lang="en-ID" smtClean="0"/>
              <a:t>‹#›</a:t>
            </a:fld>
            <a:endParaRPr lang="en-ID"/>
          </a:p>
        </p:txBody>
      </p:sp>
    </p:spTree>
    <p:extLst>
      <p:ext uri="{BB962C8B-B14F-4D97-AF65-F5344CB8AC3E}">
        <p14:creationId xmlns:p14="http://schemas.microsoft.com/office/powerpoint/2010/main" val="3656603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702156"/>
            <a:ext cx="10848808" cy="593244"/>
          </a:xfrm>
        </p:spPr>
        <p:txBody>
          <a:bodyPr/>
          <a:lstStyle/>
          <a:p>
            <a:r>
              <a:rPr lang="en-US" dirty="0"/>
              <a:t>Click to edit Master title style</a:t>
            </a:r>
          </a:p>
        </p:txBody>
      </p:sp>
      <p:sp>
        <p:nvSpPr>
          <p:cNvPr id="3" name="Content Placeholder 2"/>
          <p:cNvSpPr>
            <a:spLocks noGrp="1"/>
          </p:cNvSpPr>
          <p:nvPr>
            <p:ph idx="1"/>
          </p:nvPr>
        </p:nvSpPr>
        <p:spPr>
          <a:xfrm>
            <a:off x="761999" y="1524000"/>
            <a:ext cx="10848808" cy="4451350"/>
          </a:xfrm>
        </p:spPr>
        <p:txBody>
          <a:bodyPr/>
          <a:lstStyle>
            <a:lvl1pPr>
              <a:defRPr>
                <a:latin typeface="Inter" panose="020B0502030000000004"/>
              </a:defRPr>
            </a:lvl1pPr>
            <a:lvl2pPr>
              <a:defRPr>
                <a:latin typeface="Inter" panose="020B0502030000000004"/>
              </a:defRPr>
            </a:lvl2pPr>
            <a:lvl3pPr>
              <a:defRPr>
                <a:latin typeface="Inter" panose="020B0502030000000004"/>
              </a:defRPr>
            </a:lvl3pPr>
            <a:lvl4pPr>
              <a:defRPr>
                <a:latin typeface="Inter" panose="020B0502030000000004"/>
              </a:defRPr>
            </a:lvl4pPr>
            <a:lvl5pPr>
              <a:defRPr>
                <a:latin typeface="Inter" panose="020B05020300000000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a:xfrm rot="5400000">
            <a:off x="-2605503" y="3323618"/>
            <a:ext cx="5900710" cy="472674"/>
          </a:xfrm>
        </p:spPr>
        <p:txBody>
          <a:bodyPr/>
          <a:lstStyle/>
          <a:p>
            <a:r>
              <a:rPr lang="en-US"/>
              <a:t>Citarum  Cascade Reservoir Operation</a:t>
            </a:r>
            <a:endParaRPr lang="en-US" b="1"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906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843AAB-E701-B61A-3BA9-5517762390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73F5C98D-CF80-C80D-264A-17AED3050F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97784DE-204F-FC3F-D68F-F27DD1E4A2BC}"/>
              </a:ext>
            </a:extLst>
          </p:cNvPr>
          <p:cNvSpPr>
            <a:spLocks noGrp="1"/>
          </p:cNvSpPr>
          <p:nvPr>
            <p:ph type="dt" sz="half" idx="10"/>
          </p:nvPr>
        </p:nvSpPr>
        <p:spPr/>
        <p:txBody>
          <a:bodyPr/>
          <a:lstStyle/>
          <a:p>
            <a:endParaRPr lang="en-ID"/>
          </a:p>
        </p:txBody>
      </p:sp>
      <p:sp>
        <p:nvSpPr>
          <p:cNvPr id="5" name="Footer Placeholder 4">
            <a:extLst>
              <a:ext uri="{FF2B5EF4-FFF2-40B4-BE49-F238E27FC236}">
                <a16:creationId xmlns:a16="http://schemas.microsoft.com/office/drawing/2014/main" id="{A0AB04B9-E83A-4854-444D-B2326EDC8136}"/>
              </a:ext>
            </a:extLst>
          </p:cNvPr>
          <p:cNvSpPr>
            <a:spLocks noGrp="1"/>
          </p:cNvSpPr>
          <p:nvPr>
            <p:ph type="ftr" sz="quarter" idx="11"/>
          </p:nvPr>
        </p:nvSpPr>
        <p:spPr/>
        <p:txBody>
          <a:bodyPr/>
          <a:lstStyle/>
          <a:p>
            <a:r>
              <a:rPr lang="en-ID"/>
              <a:t>Citarum  Cascade Reservoir Operation</a:t>
            </a:r>
          </a:p>
        </p:txBody>
      </p:sp>
      <p:sp>
        <p:nvSpPr>
          <p:cNvPr id="6" name="Slide Number Placeholder 5">
            <a:extLst>
              <a:ext uri="{FF2B5EF4-FFF2-40B4-BE49-F238E27FC236}">
                <a16:creationId xmlns:a16="http://schemas.microsoft.com/office/drawing/2014/main" id="{D90D90B8-19E2-731A-F29E-52A0E112B95D}"/>
              </a:ext>
            </a:extLst>
          </p:cNvPr>
          <p:cNvSpPr>
            <a:spLocks noGrp="1"/>
          </p:cNvSpPr>
          <p:nvPr>
            <p:ph type="sldNum" sz="quarter" idx="12"/>
          </p:nvPr>
        </p:nvSpPr>
        <p:spPr/>
        <p:txBody>
          <a:bodyPr/>
          <a:lstStyle/>
          <a:p>
            <a:fld id="{C0EABDBC-2BF5-49D8-9B87-4E7D8AD15740}" type="slidenum">
              <a:rPr lang="en-ID" smtClean="0"/>
              <a:t>‹#›</a:t>
            </a:fld>
            <a:endParaRPr lang="en-ID"/>
          </a:p>
        </p:txBody>
      </p:sp>
    </p:spTree>
    <p:extLst>
      <p:ext uri="{BB962C8B-B14F-4D97-AF65-F5344CB8AC3E}">
        <p14:creationId xmlns:p14="http://schemas.microsoft.com/office/powerpoint/2010/main" val="19091002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CE4D-42FF-9096-7AD7-CC2EF8C91A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6E67702A-ECFE-EBA3-A4A0-7A34BAF971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BBD9CF78-A766-1955-A35E-BE54FEDB9A48}"/>
              </a:ext>
            </a:extLst>
          </p:cNvPr>
          <p:cNvSpPr>
            <a:spLocks noGrp="1"/>
          </p:cNvSpPr>
          <p:nvPr>
            <p:ph type="dt" sz="half" idx="10"/>
          </p:nvPr>
        </p:nvSpPr>
        <p:spPr/>
        <p:txBody>
          <a:bodyPr/>
          <a:lstStyle/>
          <a:p>
            <a:endParaRPr lang="en-ID"/>
          </a:p>
        </p:txBody>
      </p:sp>
      <p:sp>
        <p:nvSpPr>
          <p:cNvPr id="5" name="Footer Placeholder 4">
            <a:extLst>
              <a:ext uri="{FF2B5EF4-FFF2-40B4-BE49-F238E27FC236}">
                <a16:creationId xmlns:a16="http://schemas.microsoft.com/office/drawing/2014/main" id="{2DE3EC94-724D-07A7-A4AD-B67C2230D48A}"/>
              </a:ext>
            </a:extLst>
          </p:cNvPr>
          <p:cNvSpPr>
            <a:spLocks noGrp="1"/>
          </p:cNvSpPr>
          <p:nvPr>
            <p:ph type="ftr" sz="quarter" idx="11"/>
          </p:nvPr>
        </p:nvSpPr>
        <p:spPr/>
        <p:txBody>
          <a:bodyPr/>
          <a:lstStyle/>
          <a:p>
            <a:r>
              <a:rPr lang="en-ID"/>
              <a:t>Citarum  Cascade Reservoir Operation</a:t>
            </a:r>
          </a:p>
        </p:txBody>
      </p:sp>
      <p:sp>
        <p:nvSpPr>
          <p:cNvPr id="6" name="Slide Number Placeholder 5">
            <a:extLst>
              <a:ext uri="{FF2B5EF4-FFF2-40B4-BE49-F238E27FC236}">
                <a16:creationId xmlns:a16="http://schemas.microsoft.com/office/drawing/2014/main" id="{943B5B40-13E5-4C47-EA88-B0CE0CDBDE78}"/>
              </a:ext>
            </a:extLst>
          </p:cNvPr>
          <p:cNvSpPr>
            <a:spLocks noGrp="1"/>
          </p:cNvSpPr>
          <p:nvPr>
            <p:ph type="sldNum" sz="quarter" idx="12"/>
          </p:nvPr>
        </p:nvSpPr>
        <p:spPr/>
        <p:txBody>
          <a:bodyPr/>
          <a:lstStyle/>
          <a:p>
            <a:fld id="{DC276F3B-6DEC-400C-A6E1-B37246C0DE3A}" type="slidenum">
              <a:rPr lang="en-ID" smtClean="0"/>
              <a:t>‹#›</a:t>
            </a:fld>
            <a:endParaRPr lang="en-ID"/>
          </a:p>
        </p:txBody>
      </p:sp>
    </p:spTree>
    <p:extLst>
      <p:ext uri="{BB962C8B-B14F-4D97-AF65-F5344CB8AC3E}">
        <p14:creationId xmlns:p14="http://schemas.microsoft.com/office/powerpoint/2010/main" val="2018519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2CB5E-11FD-6E04-8E78-A8CDC579B23F}"/>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7945648-A0A7-471F-DBBA-ED17492349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0024700-326E-52B7-982A-DD334C60BB2A}"/>
              </a:ext>
            </a:extLst>
          </p:cNvPr>
          <p:cNvSpPr>
            <a:spLocks noGrp="1"/>
          </p:cNvSpPr>
          <p:nvPr>
            <p:ph type="dt" sz="half" idx="10"/>
          </p:nvPr>
        </p:nvSpPr>
        <p:spPr/>
        <p:txBody>
          <a:bodyPr/>
          <a:lstStyle/>
          <a:p>
            <a:endParaRPr lang="en-ID"/>
          </a:p>
        </p:txBody>
      </p:sp>
      <p:sp>
        <p:nvSpPr>
          <p:cNvPr id="5" name="Footer Placeholder 4">
            <a:extLst>
              <a:ext uri="{FF2B5EF4-FFF2-40B4-BE49-F238E27FC236}">
                <a16:creationId xmlns:a16="http://schemas.microsoft.com/office/drawing/2014/main" id="{27628565-53C8-2201-6269-1FD2534E1C44}"/>
              </a:ext>
            </a:extLst>
          </p:cNvPr>
          <p:cNvSpPr>
            <a:spLocks noGrp="1"/>
          </p:cNvSpPr>
          <p:nvPr>
            <p:ph type="ftr" sz="quarter" idx="11"/>
          </p:nvPr>
        </p:nvSpPr>
        <p:spPr/>
        <p:txBody>
          <a:bodyPr/>
          <a:lstStyle/>
          <a:p>
            <a:r>
              <a:rPr lang="en-ID"/>
              <a:t>Citarum  Cascade Reservoir Operation</a:t>
            </a:r>
          </a:p>
        </p:txBody>
      </p:sp>
      <p:sp>
        <p:nvSpPr>
          <p:cNvPr id="6" name="Slide Number Placeholder 5">
            <a:extLst>
              <a:ext uri="{FF2B5EF4-FFF2-40B4-BE49-F238E27FC236}">
                <a16:creationId xmlns:a16="http://schemas.microsoft.com/office/drawing/2014/main" id="{D5B29958-D698-BDD2-D725-A663FE50031D}"/>
              </a:ext>
            </a:extLst>
          </p:cNvPr>
          <p:cNvSpPr>
            <a:spLocks noGrp="1"/>
          </p:cNvSpPr>
          <p:nvPr>
            <p:ph type="sldNum" sz="quarter" idx="12"/>
          </p:nvPr>
        </p:nvSpPr>
        <p:spPr/>
        <p:txBody>
          <a:bodyPr/>
          <a:lstStyle/>
          <a:p>
            <a:fld id="{DC276F3B-6DEC-400C-A6E1-B37246C0DE3A}" type="slidenum">
              <a:rPr lang="en-ID" smtClean="0"/>
              <a:t>‹#›</a:t>
            </a:fld>
            <a:endParaRPr lang="en-ID"/>
          </a:p>
        </p:txBody>
      </p:sp>
    </p:spTree>
    <p:extLst>
      <p:ext uri="{BB962C8B-B14F-4D97-AF65-F5344CB8AC3E}">
        <p14:creationId xmlns:p14="http://schemas.microsoft.com/office/powerpoint/2010/main" val="5208336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20B83-BD55-7A8A-9722-7BD76CFB2A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19746FE0-7374-A5B8-0E65-ABCB2599B5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A20D4E-B62F-BD8A-9F86-6694D5305343}"/>
              </a:ext>
            </a:extLst>
          </p:cNvPr>
          <p:cNvSpPr>
            <a:spLocks noGrp="1"/>
          </p:cNvSpPr>
          <p:nvPr>
            <p:ph type="dt" sz="half" idx="10"/>
          </p:nvPr>
        </p:nvSpPr>
        <p:spPr/>
        <p:txBody>
          <a:bodyPr/>
          <a:lstStyle/>
          <a:p>
            <a:endParaRPr lang="en-ID"/>
          </a:p>
        </p:txBody>
      </p:sp>
      <p:sp>
        <p:nvSpPr>
          <p:cNvPr id="5" name="Footer Placeholder 4">
            <a:extLst>
              <a:ext uri="{FF2B5EF4-FFF2-40B4-BE49-F238E27FC236}">
                <a16:creationId xmlns:a16="http://schemas.microsoft.com/office/drawing/2014/main" id="{E246EA60-A2CD-39DB-4289-253912FBCA26}"/>
              </a:ext>
            </a:extLst>
          </p:cNvPr>
          <p:cNvSpPr>
            <a:spLocks noGrp="1"/>
          </p:cNvSpPr>
          <p:nvPr>
            <p:ph type="ftr" sz="quarter" idx="11"/>
          </p:nvPr>
        </p:nvSpPr>
        <p:spPr/>
        <p:txBody>
          <a:bodyPr/>
          <a:lstStyle/>
          <a:p>
            <a:r>
              <a:rPr lang="en-ID"/>
              <a:t>Citarum  Cascade Reservoir Operation</a:t>
            </a:r>
          </a:p>
        </p:txBody>
      </p:sp>
      <p:sp>
        <p:nvSpPr>
          <p:cNvPr id="6" name="Slide Number Placeholder 5">
            <a:extLst>
              <a:ext uri="{FF2B5EF4-FFF2-40B4-BE49-F238E27FC236}">
                <a16:creationId xmlns:a16="http://schemas.microsoft.com/office/drawing/2014/main" id="{FB393F13-E790-3A45-90DF-88DB15664E8D}"/>
              </a:ext>
            </a:extLst>
          </p:cNvPr>
          <p:cNvSpPr>
            <a:spLocks noGrp="1"/>
          </p:cNvSpPr>
          <p:nvPr>
            <p:ph type="sldNum" sz="quarter" idx="12"/>
          </p:nvPr>
        </p:nvSpPr>
        <p:spPr/>
        <p:txBody>
          <a:bodyPr/>
          <a:lstStyle/>
          <a:p>
            <a:fld id="{DC276F3B-6DEC-400C-A6E1-B37246C0DE3A}" type="slidenum">
              <a:rPr lang="en-ID" smtClean="0"/>
              <a:t>‹#›</a:t>
            </a:fld>
            <a:endParaRPr lang="en-ID"/>
          </a:p>
        </p:txBody>
      </p:sp>
    </p:spTree>
    <p:extLst>
      <p:ext uri="{BB962C8B-B14F-4D97-AF65-F5344CB8AC3E}">
        <p14:creationId xmlns:p14="http://schemas.microsoft.com/office/powerpoint/2010/main" val="35788888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0EC8F-1AD0-BD80-FCB3-D7B425DD8BA1}"/>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868782DC-BBDA-62ED-8D44-A2397564A0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F53F585-1380-09ED-43BF-34AE0505B0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83A3C22C-F419-E6D7-FE61-720234418FD2}"/>
              </a:ext>
            </a:extLst>
          </p:cNvPr>
          <p:cNvSpPr>
            <a:spLocks noGrp="1"/>
          </p:cNvSpPr>
          <p:nvPr>
            <p:ph type="dt" sz="half" idx="10"/>
          </p:nvPr>
        </p:nvSpPr>
        <p:spPr/>
        <p:txBody>
          <a:bodyPr/>
          <a:lstStyle/>
          <a:p>
            <a:endParaRPr lang="en-ID"/>
          </a:p>
        </p:txBody>
      </p:sp>
      <p:sp>
        <p:nvSpPr>
          <p:cNvPr id="6" name="Footer Placeholder 5">
            <a:extLst>
              <a:ext uri="{FF2B5EF4-FFF2-40B4-BE49-F238E27FC236}">
                <a16:creationId xmlns:a16="http://schemas.microsoft.com/office/drawing/2014/main" id="{96789D70-F74C-70DD-1608-B51BC7C270C4}"/>
              </a:ext>
            </a:extLst>
          </p:cNvPr>
          <p:cNvSpPr>
            <a:spLocks noGrp="1"/>
          </p:cNvSpPr>
          <p:nvPr>
            <p:ph type="ftr" sz="quarter" idx="11"/>
          </p:nvPr>
        </p:nvSpPr>
        <p:spPr/>
        <p:txBody>
          <a:bodyPr/>
          <a:lstStyle/>
          <a:p>
            <a:r>
              <a:rPr lang="en-ID"/>
              <a:t>Citarum  Cascade Reservoir Operation</a:t>
            </a:r>
          </a:p>
        </p:txBody>
      </p:sp>
      <p:sp>
        <p:nvSpPr>
          <p:cNvPr id="7" name="Slide Number Placeholder 6">
            <a:extLst>
              <a:ext uri="{FF2B5EF4-FFF2-40B4-BE49-F238E27FC236}">
                <a16:creationId xmlns:a16="http://schemas.microsoft.com/office/drawing/2014/main" id="{F124B8A0-C4B1-237C-3C00-E7831D38526A}"/>
              </a:ext>
            </a:extLst>
          </p:cNvPr>
          <p:cNvSpPr>
            <a:spLocks noGrp="1"/>
          </p:cNvSpPr>
          <p:nvPr>
            <p:ph type="sldNum" sz="quarter" idx="12"/>
          </p:nvPr>
        </p:nvSpPr>
        <p:spPr/>
        <p:txBody>
          <a:bodyPr/>
          <a:lstStyle/>
          <a:p>
            <a:fld id="{DC276F3B-6DEC-400C-A6E1-B37246C0DE3A}" type="slidenum">
              <a:rPr lang="en-ID" smtClean="0"/>
              <a:t>‹#›</a:t>
            </a:fld>
            <a:endParaRPr lang="en-ID"/>
          </a:p>
        </p:txBody>
      </p:sp>
    </p:spTree>
    <p:extLst>
      <p:ext uri="{BB962C8B-B14F-4D97-AF65-F5344CB8AC3E}">
        <p14:creationId xmlns:p14="http://schemas.microsoft.com/office/powerpoint/2010/main" val="7688048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7C534-54D4-FDB4-EE7B-E8BF3E1B3DBF}"/>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7EC1D70A-6E50-B710-49E9-AEE2F0657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131301-4FA4-A744-1A74-1AB80F5515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32E8482E-C453-B83C-CE41-B2B1C66500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A51896-19EC-7BE8-7097-87D492E39E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81055187-3F6E-0AC6-7A99-7E70E01839BC}"/>
              </a:ext>
            </a:extLst>
          </p:cNvPr>
          <p:cNvSpPr>
            <a:spLocks noGrp="1"/>
          </p:cNvSpPr>
          <p:nvPr>
            <p:ph type="dt" sz="half" idx="10"/>
          </p:nvPr>
        </p:nvSpPr>
        <p:spPr/>
        <p:txBody>
          <a:bodyPr/>
          <a:lstStyle/>
          <a:p>
            <a:endParaRPr lang="en-ID"/>
          </a:p>
        </p:txBody>
      </p:sp>
      <p:sp>
        <p:nvSpPr>
          <p:cNvPr id="8" name="Footer Placeholder 7">
            <a:extLst>
              <a:ext uri="{FF2B5EF4-FFF2-40B4-BE49-F238E27FC236}">
                <a16:creationId xmlns:a16="http://schemas.microsoft.com/office/drawing/2014/main" id="{0B26FC2E-BCDE-B3C8-95E4-C717FBD87F47}"/>
              </a:ext>
            </a:extLst>
          </p:cNvPr>
          <p:cNvSpPr>
            <a:spLocks noGrp="1"/>
          </p:cNvSpPr>
          <p:nvPr>
            <p:ph type="ftr" sz="quarter" idx="11"/>
          </p:nvPr>
        </p:nvSpPr>
        <p:spPr/>
        <p:txBody>
          <a:bodyPr/>
          <a:lstStyle/>
          <a:p>
            <a:r>
              <a:rPr lang="en-ID"/>
              <a:t>Citarum  Cascade Reservoir Operation</a:t>
            </a:r>
          </a:p>
        </p:txBody>
      </p:sp>
      <p:sp>
        <p:nvSpPr>
          <p:cNvPr id="9" name="Slide Number Placeholder 8">
            <a:extLst>
              <a:ext uri="{FF2B5EF4-FFF2-40B4-BE49-F238E27FC236}">
                <a16:creationId xmlns:a16="http://schemas.microsoft.com/office/drawing/2014/main" id="{8C251E65-7D7C-75AD-FB5A-83E724ECED3F}"/>
              </a:ext>
            </a:extLst>
          </p:cNvPr>
          <p:cNvSpPr>
            <a:spLocks noGrp="1"/>
          </p:cNvSpPr>
          <p:nvPr>
            <p:ph type="sldNum" sz="quarter" idx="12"/>
          </p:nvPr>
        </p:nvSpPr>
        <p:spPr/>
        <p:txBody>
          <a:bodyPr/>
          <a:lstStyle/>
          <a:p>
            <a:fld id="{DC276F3B-6DEC-400C-A6E1-B37246C0DE3A}" type="slidenum">
              <a:rPr lang="en-ID" smtClean="0"/>
              <a:t>‹#›</a:t>
            </a:fld>
            <a:endParaRPr lang="en-ID"/>
          </a:p>
        </p:txBody>
      </p:sp>
    </p:spTree>
    <p:extLst>
      <p:ext uri="{BB962C8B-B14F-4D97-AF65-F5344CB8AC3E}">
        <p14:creationId xmlns:p14="http://schemas.microsoft.com/office/powerpoint/2010/main" val="13995770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89EC-0890-3F41-69F1-96E1D3DBEC2D}"/>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F3573811-E012-C6AE-5808-5E26A1A85E26}"/>
              </a:ext>
            </a:extLst>
          </p:cNvPr>
          <p:cNvSpPr>
            <a:spLocks noGrp="1"/>
          </p:cNvSpPr>
          <p:nvPr>
            <p:ph type="dt" sz="half" idx="10"/>
          </p:nvPr>
        </p:nvSpPr>
        <p:spPr/>
        <p:txBody>
          <a:bodyPr/>
          <a:lstStyle/>
          <a:p>
            <a:endParaRPr lang="en-ID"/>
          </a:p>
        </p:txBody>
      </p:sp>
      <p:sp>
        <p:nvSpPr>
          <p:cNvPr id="4" name="Footer Placeholder 3">
            <a:extLst>
              <a:ext uri="{FF2B5EF4-FFF2-40B4-BE49-F238E27FC236}">
                <a16:creationId xmlns:a16="http://schemas.microsoft.com/office/drawing/2014/main" id="{B2C1BB70-A3CD-8B84-1B14-CC3867743AE1}"/>
              </a:ext>
            </a:extLst>
          </p:cNvPr>
          <p:cNvSpPr>
            <a:spLocks noGrp="1"/>
          </p:cNvSpPr>
          <p:nvPr>
            <p:ph type="ftr" sz="quarter" idx="11"/>
          </p:nvPr>
        </p:nvSpPr>
        <p:spPr/>
        <p:txBody>
          <a:bodyPr/>
          <a:lstStyle/>
          <a:p>
            <a:r>
              <a:rPr lang="en-ID"/>
              <a:t>Citarum  Cascade Reservoir Operation</a:t>
            </a:r>
          </a:p>
        </p:txBody>
      </p:sp>
      <p:sp>
        <p:nvSpPr>
          <p:cNvPr id="5" name="Slide Number Placeholder 4">
            <a:extLst>
              <a:ext uri="{FF2B5EF4-FFF2-40B4-BE49-F238E27FC236}">
                <a16:creationId xmlns:a16="http://schemas.microsoft.com/office/drawing/2014/main" id="{F378B619-02A1-4154-F84A-28EE3FA22B99}"/>
              </a:ext>
            </a:extLst>
          </p:cNvPr>
          <p:cNvSpPr>
            <a:spLocks noGrp="1"/>
          </p:cNvSpPr>
          <p:nvPr>
            <p:ph type="sldNum" sz="quarter" idx="12"/>
          </p:nvPr>
        </p:nvSpPr>
        <p:spPr/>
        <p:txBody>
          <a:bodyPr/>
          <a:lstStyle/>
          <a:p>
            <a:fld id="{DC276F3B-6DEC-400C-A6E1-B37246C0DE3A}" type="slidenum">
              <a:rPr lang="en-ID" smtClean="0"/>
              <a:t>‹#›</a:t>
            </a:fld>
            <a:endParaRPr lang="en-ID"/>
          </a:p>
        </p:txBody>
      </p:sp>
    </p:spTree>
    <p:extLst>
      <p:ext uri="{BB962C8B-B14F-4D97-AF65-F5344CB8AC3E}">
        <p14:creationId xmlns:p14="http://schemas.microsoft.com/office/powerpoint/2010/main" val="27151333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8FD215-86B9-86EA-8189-051DCA096A02}"/>
              </a:ext>
            </a:extLst>
          </p:cNvPr>
          <p:cNvSpPr>
            <a:spLocks noGrp="1"/>
          </p:cNvSpPr>
          <p:nvPr>
            <p:ph type="dt" sz="half" idx="10"/>
          </p:nvPr>
        </p:nvSpPr>
        <p:spPr/>
        <p:txBody>
          <a:bodyPr/>
          <a:lstStyle/>
          <a:p>
            <a:endParaRPr lang="en-ID"/>
          </a:p>
        </p:txBody>
      </p:sp>
      <p:sp>
        <p:nvSpPr>
          <p:cNvPr id="3" name="Footer Placeholder 2">
            <a:extLst>
              <a:ext uri="{FF2B5EF4-FFF2-40B4-BE49-F238E27FC236}">
                <a16:creationId xmlns:a16="http://schemas.microsoft.com/office/drawing/2014/main" id="{CE1DC05F-7C26-B717-41C7-D051686A5949}"/>
              </a:ext>
            </a:extLst>
          </p:cNvPr>
          <p:cNvSpPr>
            <a:spLocks noGrp="1"/>
          </p:cNvSpPr>
          <p:nvPr>
            <p:ph type="ftr" sz="quarter" idx="11"/>
          </p:nvPr>
        </p:nvSpPr>
        <p:spPr/>
        <p:txBody>
          <a:bodyPr/>
          <a:lstStyle/>
          <a:p>
            <a:r>
              <a:rPr lang="en-ID"/>
              <a:t>Citarum  Cascade Reservoir Operation</a:t>
            </a:r>
          </a:p>
        </p:txBody>
      </p:sp>
      <p:sp>
        <p:nvSpPr>
          <p:cNvPr id="4" name="Slide Number Placeholder 3">
            <a:extLst>
              <a:ext uri="{FF2B5EF4-FFF2-40B4-BE49-F238E27FC236}">
                <a16:creationId xmlns:a16="http://schemas.microsoft.com/office/drawing/2014/main" id="{04972D1C-D7DE-34CA-4E89-EBF0A53F2784}"/>
              </a:ext>
            </a:extLst>
          </p:cNvPr>
          <p:cNvSpPr>
            <a:spLocks noGrp="1"/>
          </p:cNvSpPr>
          <p:nvPr>
            <p:ph type="sldNum" sz="quarter" idx="12"/>
          </p:nvPr>
        </p:nvSpPr>
        <p:spPr/>
        <p:txBody>
          <a:bodyPr/>
          <a:lstStyle/>
          <a:p>
            <a:fld id="{DC276F3B-6DEC-400C-A6E1-B37246C0DE3A}" type="slidenum">
              <a:rPr lang="en-ID" smtClean="0"/>
              <a:t>‹#›</a:t>
            </a:fld>
            <a:endParaRPr lang="en-ID"/>
          </a:p>
        </p:txBody>
      </p:sp>
    </p:spTree>
    <p:extLst>
      <p:ext uri="{BB962C8B-B14F-4D97-AF65-F5344CB8AC3E}">
        <p14:creationId xmlns:p14="http://schemas.microsoft.com/office/powerpoint/2010/main" val="3166193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2C299-EA0F-ABCE-76E6-CEF47F658B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04648B65-CE9D-2655-ED57-0DD8D9634B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653FA0DB-52FF-EFA7-76E0-E152F23E29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47C1FB-1CB5-4C92-13B0-7BFB906A1662}"/>
              </a:ext>
            </a:extLst>
          </p:cNvPr>
          <p:cNvSpPr>
            <a:spLocks noGrp="1"/>
          </p:cNvSpPr>
          <p:nvPr>
            <p:ph type="dt" sz="half" idx="10"/>
          </p:nvPr>
        </p:nvSpPr>
        <p:spPr/>
        <p:txBody>
          <a:bodyPr/>
          <a:lstStyle/>
          <a:p>
            <a:endParaRPr lang="en-ID"/>
          </a:p>
        </p:txBody>
      </p:sp>
      <p:sp>
        <p:nvSpPr>
          <p:cNvPr id="6" name="Footer Placeholder 5">
            <a:extLst>
              <a:ext uri="{FF2B5EF4-FFF2-40B4-BE49-F238E27FC236}">
                <a16:creationId xmlns:a16="http://schemas.microsoft.com/office/drawing/2014/main" id="{E186E142-63B2-CECE-65BC-87397D10D011}"/>
              </a:ext>
            </a:extLst>
          </p:cNvPr>
          <p:cNvSpPr>
            <a:spLocks noGrp="1"/>
          </p:cNvSpPr>
          <p:nvPr>
            <p:ph type="ftr" sz="quarter" idx="11"/>
          </p:nvPr>
        </p:nvSpPr>
        <p:spPr/>
        <p:txBody>
          <a:bodyPr/>
          <a:lstStyle/>
          <a:p>
            <a:r>
              <a:rPr lang="en-ID"/>
              <a:t>Citarum  Cascade Reservoir Operation</a:t>
            </a:r>
          </a:p>
        </p:txBody>
      </p:sp>
      <p:sp>
        <p:nvSpPr>
          <p:cNvPr id="7" name="Slide Number Placeholder 6">
            <a:extLst>
              <a:ext uri="{FF2B5EF4-FFF2-40B4-BE49-F238E27FC236}">
                <a16:creationId xmlns:a16="http://schemas.microsoft.com/office/drawing/2014/main" id="{E12DC937-94E0-46D3-A490-523E2357132F}"/>
              </a:ext>
            </a:extLst>
          </p:cNvPr>
          <p:cNvSpPr>
            <a:spLocks noGrp="1"/>
          </p:cNvSpPr>
          <p:nvPr>
            <p:ph type="sldNum" sz="quarter" idx="12"/>
          </p:nvPr>
        </p:nvSpPr>
        <p:spPr/>
        <p:txBody>
          <a:bodyPr/>
          <a:lstStyle/>
          <a:p>
            <a:fld id="{DC276F3B-6DEC-400C-A6E1-B37246C0DE3A}" type="slidenum">
              <a:rPr lang="en-ID" smtClean="0"/>
              <a:t>‹#›</a:t>
            </a:fld>
            <a:endParaRPr lang="en-ID"/>
          </a:p>
        </p:txBody>
      </p:sp>
    </p:spTree>
    <p:extLst>
      <p:ext uri="{BB962C8B-B14F-4D97-AF65-F5344CB8AC3E}">
        <p14:creationId xmlns:p14="http://schemas.microsoft.com/office/powerpoint/2010/main" val="4077897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581C6-164B-B042-18EF-E7FABD4DA2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AF59B600-03BD-43D2-AF48-D98E73DD18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503F36D5-0449-B21D-36F5-BBC4EFC432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611A8-798A-9AB8-A409-13B51659F4A1}"/>
              </a:ext>
            </a:extLst>
          </p:cNvPr>
          <p:cNvSpPr>
            <a:spLocks noGrp="1"/>
          </p:cNvSpPr>
          <p:nvPr>
            <p:ph type="dt" sz="half" idx="10"/>
          </p:nvPr>
        </p:nvSpPr>
        <p:spPr/>
        <p:txBody>
          <a:bodyPr/>
          <a:lstStyle/>
          <a:p>
            <a:endParaRPr lang="en-ID"/>
          </a:p>
        </p:txBody>
      </p:sp>
      <p:sp>
        <p:nvSpPr>
          <p:cNvPr id="6" name="Footer Placeholder 5">
            <a:extLst>
              <a:ext uri="{FF2B5EF4-FFF2-40B4-BE49-F238E27FC236}">
                <a16:creationId xmlns:a16="http://schemas.microsoft.com/office/drawing/2014/main" id="{C0C05D17-29C4-21D7-A856-262FB684B520}"/>
              </a:ext>
            </a:extLst>
          </p:cNvPr>
          <p:cNvSpPr>
            <a:spLocks noGrp="1"/>
          </p:cNvSpPr>
          <p:nvPr>
            <p:ph type="ftr" sz="quarter" idx="11"/>
          </p:nvPr>
        </p:nvSpPr>
        <p:spPr/>
        <p:txBody>
          <a:bodyPr/>
          <a:lstStyle/>
          <a:p>
            <a:r>
              <a:rPr lang="en-ID"/>
              <a:t>Citarum  Cascade Reservoir Operation</a:t>
            </a:r>
          </a:p>
        </p:txBody>
      </p:sp>
      <p:sp>
        <p:nvSpPr>
          <p:cNvPr id="7" name="Slide Number Placeholder 6">
            <a:extLst>
              <a:ext uri="{FF2B5EF4-FFF2-40B4-BE49-F238E27FC236}">
                <a16:creationId xmlns:a16="http://schemas.microsoft.com/office/drawing/2014/main" id="{DFDC9A83-D573-3A88-C114-5FDB936708DF}"/>
              </a:ext>
            </a:extLst>
          </p:cNvPr>
          <p:cNvSpPr>
            <a:spLocks noGrp="1"/>
          </p:cNvSpPr>
          <p:nvPr>
            <p:ph type="sldNum" sz="quarter" idx="12"/>
          </p:nvPr>
        </p:nvSpPr>
        <p:spPr/>
        <p:txBody>
          <a:bodyPr/>
          <a:lstStyle/>
          <a:p>
            <a:fld id="{DC276F3B-6DEC-400C-A6E1-B37246C0DE3A}" type="slidenum">
              <a:rPr lang="en-ID" smtClean="0"/>
              <a:t>‹#›</a:t>
            </a:fld>
            <a:endParaRPr lang="en-ID"/>
          </a:p>
        </p:txBody>
      </p:sp>
    </p:spTree>
    <p:extLst>
      <p:ext uri="{BB962C8B-B14F-4D97-AF65-F5344CB8AC3E}">
        <p14:creationId xmlns:p14="http://schemas.microsoft.com/office/powerpoint/2010/main" val="1145724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r>
              <a:rPr lang="en-US"/>
              <a:t>Citarum  Cascade Reservoir Operation</a:t>
            </a:r>
            <a:endParaRPr lang="en-US" b="1"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2241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9A441-C24E-3333-7C5A-61296065040A}"/>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3BCF08E-20DB-00BE-48DD-9B12F3AF72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FB486CB-33B8-6404-166A-33A1B1A2ABFC}"/>
              </a:ext>
            </a:extLst>
          </p:cNvPr>
          <p:cNvSpPr>
            <a:spLocks noGrp="1"/>
          </p:cNvSpPr>
          <p:nvPr>
            <p:ph type="dt" sz="half" idx="10"/>
          </p:nvPr>
        </p:nvSpPr>
        <p:spPr/>
        <p:txBody>
          <a:bodyPr/>
          <a:lstStyle/>
          <a:p>
            <a:endParaRPr lang="en-ID"/>
          </a:p>
        </p:txBody>
      </p:sp>
      <p:sp>
        <p:nvSpPr>
          <p:cNvPr id="5" name="Footer Placeholder 4">
            <a:extLst>
              <a:ext uri="{FF2B5EF4-FFF2-40B4-BE49-F238E27FC236}">
                <a16:creationId xmlns:a16="http://schemas.microsoft.com/office/drawing/2014/main" id="{12A206B6-7D33-3C04-BD87-664407521062}"/>
              </a:ext>
            </a:extLst>
          </p:cNvPr>
          <p:cNvSpPr>
            <a:spLocks noGrp="1"/>
          </p:cNvSpPr>
          <p:nvPr>
            <p:ph type="ftr" sz="quarter" idx="11"/>
          </p:nvPr>
        </p:nvSpPr>
        <p:spPr/>
        <p:txBody>
          <a:bodyPr/>
          <a:lstStyle/>
          <a:p>
            <a:r>
              <a:rPr lang="en-ID"/>
              <a:t>Citarum  Cascade Reservoir Operation</a:t>
            </a:r>
          </a:p>
        </p:txBody>
      </p:sp>
      <p:sp>
        <p:nvSpPr>
          <p:cNvPr id="6" name="Slide Number Placeholder 5">
            <a:extLst>
              <a:ext uri="{FF2B5EF4-FFF2-40B4-BE49-F238E27FC236}">
                <a16:creationId xmlns:a16="http://schemas.microsoft.com/office/drawing/2014/main" id="{3F8D339B-577D-CDFE-0508-56B3E88356DB}"/>
              </a:ext>
            </a:extLst>
          </p:cNvPr>
          <p:cNvSpPr>
            <a:spLocks noGrp="1"/>
          </p:cNvSpPr>
          <p:nvPr>
            <p:ph type="sldNum" sz="quarter" idx="12"/>
          </p:nvPr>
        </p:nvSpPr>
        <p:spPr/>
        <p:txBody>
          <a:bodyPr/>
          <a:lstStyle/>
          <a:p>
            <a:fld id="{DC276F3B-6DEC-400C-A6E1-B37246C0DE3A}" type="slidenum">
              <a:rPr lang="en-ID" smtClean="0"/>
              <a:t>‹#›</a:t>
            </a:fld>
            <a:endParaRPr lang="en-ID"/>
          </a:p>
        </p:txBody>
      </p:sp>
    </p:spTree>
    <p:extLst>
      <p:ext uri="{BB962C8B-B14F-4D97-AF65-F5344CB8AC3E}">
        <p14:creationId xmlns:p14="http://schemas.microsoft.com/office/powerpoint/2010/main" val="11707364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B15FB7-424D-BEBE-1A69-13D55F8076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609E0832-C321-1E7D-261E-E05FADB066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560DB74-ADE0-1A47-F201-CF15EDC197FC}"/>
              </a:ext>
            </a:extLst>
          </p:cNvPr>
          <p:cNvSpPr>
            <a:spLocks noGrp="1"/>
          </p:cNvSpPr>
          <p:nvPr>
            <p:ph type="dt" sz="half" idx="10"/>
          </p:nvPr>
        </p:nvSpPr>
        <p:spPr/>
        <p:txBody>
          <a:bodyPr/>
          <a:lstStyle/>
          <a:p>
            <a:endParaRPr lang="en-ID"/>
          </a:p>
        </p:txBody>
      </p:sp>
      <p:sp>
        <p:nvSpPr>
          <p:cNvPr id="5" name="Footer Placeholder 4">
            <a:extLst>
              <a:ext uri="{FF2B5EF4-FFF2-40B4-BE49-F238E27FC236}">
                <a16:creationId xmlns:a16="http://schemas.microsoft.com/office/drawing/2014/main" id="{D6406C55-5011-8C68-4261-A101D2E14EAA}"/>
              </a:ext>
            </a:extLst>
          </p:cNvPr>
          <p:cNvSpPr>
            <a:spLocks noGrp="1"/>
          </p:cNvSpPr>
          <p:nvPr>
            <p:ph type="ftr" sz="quarter" idx="11"/>
          </p:nvPr>
        </p:nvSpPr>
        <p:spPr/>
        <p:txBody>
          <a:bodyPr/>
          <a:lstStyle/>
          <a:p>
            <a:r>
              <a:rPr lang="en-ID"/>
              <a:t>Citarum  Cascade Reservoir Operation</a:t>
            </a:r>
          </a:p>
        </p:txBody>
      </p:sp>
      <p:sp>
        <p:nvSpPr>
          <p:cNvPr id="6" name="Slide Number Placeholder 5">
            <a:extLst>
              <a:ext uri="{FF2B5EF4-FFF2-40B4-BE49-F238E27FC236}">
                <a16:creationId xmlns:a16="http://schemas.microsoft.com/office/drawing/2014/main" id="{D1C32C92-074F-E7CB-148D-D55E2AE99D7A}"/>
              </a:ext>
            </a:extLst>
          </p:cNvPr>
          <p:cNvSpPr>
            <a:spLocks noGrp="1"/>
          </p:cNvSpPr>
          <p:nvPr>
            <p:ph type="sldNum" sz="quarter" idx="12"/>
          </p:nvPr>
        </p:nvSpPr>
        <p:spPr/>
        <p:txBody>
          <a:bodyPr/>
          <a:lstStyle/>
          <a:p>
            <a:fld id="{DC276F3B-6DEC-400C-A6E1-B37246C0DE3A}" type="slidenum">
              <a:rPr lang="en-ID" smtClean="0"/>
              <a:t>‹#›</a:t>
            </a:fld>
            <a:endParaRPr lang="en-ID"/>
          </a:p>
        </p:txBody>
      </p:sp>
    </p:spTree>
    <p:extLst>
      <p:ext uri="{BB962C8B-B14F-4D97-AF65-F5344CB8AC3E}">
        <p14:creationId xmlns:p14="http://schemas.microsoft.com/office/powerpoint/2010/main" val="2951211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5400000">
            <a:off x="5166312" y="3984276"/>
            <a:ext cx="7724076" cy="365125"/>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r>
              <a:rPr lang="en-US" dirty="0"/>
              <a:t>Citarum  Cascade Reservoir Operation</a:t>
            </a:r>
            <a:endParaRPr lang="en-US" b="1"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8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rot="5400000">
            <a:off x="5166312" y="3984276"/>
            <a:ext cx="7724076" cy="365125"/>
          </a:xfrm>
          <a:prstGeom prst="rect">
            <a:avLst/>
          </a:prstGeom>
        </p:spPr>
        <p:txBody>
          <a:bodyPr/>
          <a:lstStyle/>
          <a:p>
            <a:endParaRPr lang="en-US" dirty="0"/>
          </a:p>
        </p:txBody>
      </p:sp>
      <p:sp>
        <p:nvSpPr>
          <p:cNvPr id="8" name="Footer Placeholder 7"/>
          <p:cNvSpPr>
            <a:spLocks noGrp="1"/>
          </p:cNvSpPr>
          <p:nvPr>
            <p:ph type="ftr" sz="quarter" idx="11"/>
          </p:nvPr>
        </p:nvSpPr>
        <p:spPr/>
        <p:txBody>
          <a:bodyPr/>
          <a:lstStyle/>
          <a:p>
            <a:r>
              <a:rPr lang="en-US"/>
              <a:t>Citarum  Cascade Reservoir Operation</a:t>
            </a:r>
            <a:endParaRPr lang="en-US" b="1"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a:xfrm rot="5400000">
            <a:off x="5166312" y="3984276"/>
            <a:ext cx="7724076" cy="365125"/>
          </a:xfrm>
          <a:prstGeom prst="rect">
            <a:avLst/>
          </a:prstGeom>
        </p:spPr>
        <p:txBody>
          <a:bodyPr/>
          <a:lstStyle/>
          <a:p>
            <a:endParaRPr lang="en-US" dirty="0"/>
          </a:p>
        </p:txBody>
      </p:sp>
      <p:sp>
        <p:nvSpPr>
          <p:cNvPr id="4" name="Footer Placeholder 3"/>
          <p:cNvSpPr>
            <a:spLocks noGrp="1"/>
          </p:cNvSpPr>
          <p:nvPr>
            <p:ph type="ftr" sz="quarter" idx="11"/>
          </p:nvPr>
        </p:nvSpPr>
        <p:spPr/>
        <p:txBody>
          <a:bodyPr/>
          <a:lstStyle/>
          <a:p>
            <a:r>
              <a:rPr lang="en-US"/>
              <a:t>Citarum  Cascade Reservoir Operation</a:t>
            </a:r>
            <a:endParaRPr lang="en-US" b="1"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46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rot="5400000">
            <a:off x="5166312" y="3984276"/>
            <a:ext cx="7724076" cy="365125"/>
          </a:xfrm>
          <a:prstGeom prst="rect">
            <a:avLst/>
          </a:prstGeom>
        </p:spPr>
        <p:txBody>
          <a:bodyPr/>
          <a:lstStyle/>
          <a:p>
            <a:endParaRPr lang="en-US" dirty="0"/>
          </a:p>
        </p:txBody>
      </p:sp>
      <p:sp>
        <p:nvSpPr>
          <p:cNvPr id="3" name="Footer Placeholder 2"/>
          <p:cNvSpPr>
            <a:spLocks noGrp="1"/>
          </p:cNvSpPr>
          <p:nvPr>
            <p:ph type="ftr" sz="quarter" idx="11"/>
          </p:nvPr>
        </p:nvSpPr>
        <p:spPr/>
        <p:txBody>
          <a:bodyPr/>
          <a:lstStyle/>
          <a:p>
            <a:r>
              <a:rPr lang="en-US"/>
              <a:t>Citarum  Cascade Reservoir Operation</a:t>
            </a:r>
            <a:endParaRPr lang="en-US" b="1"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59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501334" y="762000"/>
            <a:ext cx="7242849" cy="54864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a:prstGeom prst="rect">
            <a:avLst/>
          </a:prstGeom>
        </p:spPr>
        <p:txBody>
          <a:bodyPr/>
          <a:lstStyle/>
          <a:p>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447816" y="6452590"/>
            <a:ext cx="7050585" cy="365125"/>
          </a:xfrm>
        </p:spPr>
        <p:txBody>
          <a:bodyPr/>
          <a:lstStyle/>
          <a:p>
            <a:r>
              <a:rPr lang="en-US"/>
              <a:t>Citarum  Cascade Reservoir Operation</a:t>
            </a:r>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09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5400000">
            <a:off x="5166312" y="3984276"/>
            <a:ext cx="7724076" cy="365125"/>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pPr algn="l"/>
            <a:r>
              <a:rPr lang="en-US"/>
              <a:t>Citarum  Cascade Reservoir Operation</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05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22020" y="152400"/>
            <a:ext cx="6429208" cy="5902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14400" y="1295400"/>
            <a:ext cx="11029616" cy="4692649"/>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endParaRPr lang="en-US" dirty="0"/>
          </a:p>
        </p:txBody>
      </p:sp>
      <p:sp>
        <p:nvSpPr>
          <p:cNvPr id="5" name="Footer Placeholder 4"/>
          <p:cNvSpPr>
            <a:spLocks noGrp="1"/>
          </p:cNvSpPr>
          <p:nvPr>
            <p:ph type="ftr" sz="quarter" idx="3"/>
          </p:nvPr>
        </p:nvSpPr>
        <p:spPr>
          <a:xfrm rot="5400000">
            <a:off x="-2784195" y="2930809"/>
            <a:ext cx="6286503" cy="501084"/>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a:t>Citarum  Cascade Reservoir Operation</a:t>
            </a:r>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00824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AB06F4-6C3E-DD28-C1CE-5D510EE7F1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7C6CC2AC-3A10-79E4-077E-6C07FD0F9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3B7D6870-78F5-03E1-BA6B-450A0A4A49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D"/>
          </a:p>
        </p:txBody>
      </p:sp>
      <p:sp>
        <p:nvSpPr>
          <p:cNvPr id="5" name="Footer Placeholder 4">
            <a:extLst>
              <a:ext uri="{FF2B5EF4-FFF2-40B4-BE49-F238E27FC236}">
                <a16:creationId xmlns:a16="http://schemas.microsoft.com/office/drawing/2014/main" id="{3D7F620C-5688-7C72-3141-2AB715BDBE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D"/>
              <a:t>Citarum  Cascade Reservoir Operation</a:t>
            </a:r>
          </a:p>
        </p:txBody>
      </p:sp>
      <p:sp>
        <p:nvSpPr>
          <p:cNvPr id="6" name="Slide Number Placeholder 5">
            <a:extLst>
              <a:ext uri="{FF2B5EF4-FFF2-40B4-BE49-F238E27FC236}">
                <a16:creationId xmlns:a16="http://schemas.microsoft.com/office/drawing/2014/main" id="{1A4A963E-F925-7CFC-FF41-A6C9A9304D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EABDBC-2BF5-49D8-9B87-4E7D8AD15740}" type="slidenum">
              <a:rPr lang="en-ID" smtClean="0"/>
              <a:t>‹#›</a:t>
            </a:fld>
            <a:endParaRPr lang="en-ID"/>
          </a:p>
        </p:txBody>
      </p:sp>
    </p:spTree>
    <p:extLst>
      <p:ext uri="{BB962C8B-B14F-4D97-AF65-F5344CB8AC3E}">
        <p14:creationId xmlns:p14="http://schemas.microsoft.com/office/powerpoint/2010/main" val="207576889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63826F-2955-FF68-9E73-E725A2C31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00EF7848-1206-C459-8D55-C59A1B4014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C40BC3F-AB92-B432-CC26-4A12553F79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D"/>
          </a:p>
        </p:txBody>
      </p:sp>
      <p:sp>
        <p:nvSpPr>
          <p:cNvPr id="5" name="Footer Placeholder 4">
            <a:extLst>
              <a:ext uri="{FF2B5EF4-FFF2-40B4-BE49-F238E27FC236}">
                <a16:creationId xmlns:a16="http://schemas.microsoft.com/office/drawing/2014/main" id="{B143401A-395B-E2ED-6191-DCDD2EB9D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D"/>
              <a:t>Citarum  Cascade Reservoir Operation</a:t>
            </a:r>
          </a:p>
        </p:txBody>
      </p:sp>
      <p:sp>
        <p:nvSpPr>
          <p:cNvPr id="6" name="Slide Number Placeholder 5">
            <a:extLst>
              <a:ext uri="{FF2B5EF4-FFF2-40B4-BE49-F238E27FC236}">
                <a16:creationId xmlns:a16="http://schemas.microsoft.com/office/drawing/2014/main" id="{3A69E52D-DA9C-8B1C-6F0A-CAEC0CF304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276F3B-6DEC-400C-A6E1-B37246C0DE3A}" type="slidenum">
              <a:rPr lang="en-ID" smtClean="0"/>
              <a:t>‹#›</a:t>
            </a:fld>
            <a:endParaRPr lang="en-ID"/>
          </a:p>
        </p:txBody>
      </p:sp>
    </p:spTree>
    <p:extLst>
      <p:ext uri="{BB962C8B-B14F-4D97-AF65-F5344CB8AC3E}">
        <p14:creationId xmlns:p14="http://schemas.microsoft.com/office/powerpoint/2010/main" val="326339700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curiousily.com/posts/anomaly-detection-in-time-series-with-keras/" TargetMode="External"/><Relationship Id="rId3" Type="http://schemas.openxmlformats.org/officeDocument/2006/relationships/hyperlink" Target="https://www.springer.com/gp/book/9783319475776" TargetMode="External"/><Relationship Id="rId7" Type="http://schemas.openxmlformats.org/officeDocument/2006/relationships/hyperlink" Target="https://towardsdatascience.com/time-series-anomaly-detection-algorithms-3a99cc1e7df9"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semanticscholar.org/paper/Outlier-Detection-in-Time-Series-Data-He-Zhang/7f8d08c87f4a23f13c0a89a2fcd04b9e7b1a8b47" TargetMode="External"/><Relationship Id="rId5" Type="http://schemas.openxmlformats.org/officeDocument/2006/relationships/hyperlink" Target="https://asmedigitalcollection.asme.org/JMD/article-abstract/135/9/091003/375866" TargetMode="External"/><Relationship Id="rId4" Type="http://schemas.openxmlformats.org/officeDocument/2006/relationships/hyperlink" Target="https://www.springer.com/gp/book/9783319524511" TargetMode="External"/><Relationship Id="rId9" Type="http://schemas.openxmlformats.org/officeDocument/2006/relationships/hyperlink" Target="https://scikit-learn.org/stable/modules/outlier_detection.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838200" y="2057400"/>
            <a:ext cx="5822736" cy="808369"/>
          </a:xfrm>
        </p:spPr>
        <p:txBody>
          <a:bodyPr>
            <a:normAutofit/>
          </a:bodyPr>
          <a:lstStyle/>
          <a:p>
            <a:r>
              <a:rPr lang="en-US" dirty="0">
                <a:solidFill>
                  <a:schemeClr val="bg1"/>
                </a:solidFill>
              </a:rPr>
              <a:t>Trend Analysis</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838200" y="4267200"/>
            <a:ext cx="5182812" cy="590321"/>
          </a:xfrm>
        </p:spPr>
        <p:txBody>
          <a:bodyPr>
            <a:normAutofit fontScale="77500" lnSpcReduction="20000"/>
          </a:bodyPr>
          <a:lstStyle/>
          <a:p>
            <a:r>
              <a:rPr lang="en-US" dirty="0">
                <a:solidFill>
                  <a:schemeClr val="bg1"/>
                </a:solidFill>
              </a:rPr>
              <a:t>Yonas M. Gebrewubet (CPIU, Hydrologist, SINOTECH)</a:t>
            </a:r>
          </a:p>
          <a:p>
            <a:r>
              <a:rPr lang="en-US" dirty="0" err="1">
                <a:solidFill>
                  <a:schemeClr val="bg1"/>
                </a:solidFill>
              </a:rPr>
              <a:t>JULy</a:t>
            </a:r>
            <a:r>
              <a:rPr lang="en-US" dirty="0">
                <a:solidFill>
                  <a:schemeClr val="bg1"/>
                </a:solidFill>
              </a:rPr>
              <a:t> 07, 2023</a:t>
            </a:r>
          </a:p>
        </p:txBody>
      </p:sp>
      <p:sp>
        <p:nvSpPr>
          <p:cNvPr id="6" name="Footer Placeholder 5">
            <a:extLst>
              <a:ext uri="{FF2B5EF4-FFF2-40B4-BE49-F238E27FC236}">
                <a16:creationId xmlns:a16="http://schemas.microsoft.com/office/drawing/2014/main" id="{D953866E-B452-35A3-B710-5A7A3F4BD96D}"/>
              </a:ext>
            </a:extLst>
          </p:cNvPr>
          <p:cNvSpPr>
            <a:spLocks noGrp="1"/>
          </p:cNvSpPr>
          <p:nvPr>
            <p:ph type="ftr" sz="quarter" idx="11"/>
          </p:nvPr>
        </p:nvSpPr>
        <p:spPr/>
        <p:txBody>
          <a:bodyPr/>
          <a:lstStyle/>
          <a:p>
            <a:r>
              <a:rPr lang="en-US" dirty="0">
                <a:solidFill>
                  <a:schemeClr val="bg1"/>
                </a:solidFill>
              </a:rPr>
              <a:t>Citarum  Cascade Reservoir Operation</a:t>
            </a:r>
          </a:p>
        </p:txBody>
      </p:sp>
      <p:sp>
        <p:nvSpPr>
          <p:cNvPr id="8" name="Slide Number Placeholder 7">
            <a:extLst>
              <a:ext uri="{FF2B5EF4-FFF2-40B4-BE49-F238E27FC236}">
                <a16:creationId xmlns:a16="http://schemas.microsoft.com/office/drawing/2014/main" id="{9CABBA5E-BDFF-C25E-E5D8-82A523DB391D}"/>
              </a:ext>
            </a:extLst>
          </p:cNvPr>
          <p:cNvSpPr>
            <a:spLocks noGrp="1"/>
          </p:cNvSpPr>
          <p:nvPr>
            <p:ph type="sldNum" sz="quarter" idx="12"/>
          </p:nvPr>
        </p:nvSpPr>
        <p:spPr/>
        <p:txBody>
          <a:bodyPr/>
          <a:lstStyle/>
          <a:p>
            <a:fld id="{3A98EE3D-8CD1-4C3F-BD1C-C98C9596463C}" type="slidenum">
              <a:rPr lang="en-US" smtClean="0"/>
              <a:pPr/>
              <a:t>1</a:t>
            </a:fld>
            <a:endParaRPr lang="en-US" dirty="0"/>
          </a:p>
        </p:txBody>
      </p:sp>
      <p:pic>
        <p:nvPicPr>
          <p:cNvPr id="7" name="Picture 6">
            <a:extLst>
              <a:ext uri="{FF2B5EF4-FFF2-40B4-BE49-F238E27FC236}">
                <a16:creationId xmlns:a16="http://schemas.microsoft.com/office/drawing/2014/main" id="{38165E0C-DDA0-43FD-9CC4-7EAB6816C0B1}"/>
              </a:ext>
            </a:extLst>
          </p:cNvPr>
          <p:cNvPicPr>
            <a:picLocks noChangeAspect="1"/>
          </p:cNvPicPr>
          <p:nvPr/>
        </p:nvPicPr>
        <p:blipFill>
          <a:blip r:embed="rId2"/>
          <a:stretch>
            <a:fillRect/>
          </a:stretch>
        </p:blipFill>
        <p:spPr>
          <a:xfrm>
            <a:off x="7696200" y="3200400"/>
            <a:ext cx="3513669" cy="1976439"/>
          </a:xfrm>
          <a:prstGeom prst="rect">
            <a:avLst/>
          </a:prstGeom>
        </p:spPr>
      </p:pic>
      <p:pic>
        <p:nvPicPr>
          <p:cNvPr id="9" name="Picture 8">
            <a:extLst>
              <a:ext uri="{FF2B5EF4-FFF2-40B4-BE49-F238E27FC236}">
                <a16:creationId xmlns:a16="http://schemas.microsoft.com/office/drawing/2014/main" id="{E9B87F34-3DC3-48F2-B535-186C6164E4BD}"/>
              </a:ext>
            </a:extLst>
          </p:cNvPr>
          <p:cNvPicPr>
            <a:picLocks noChangeAspect="1"/>
          </p:cNvPicPr>
          <p:nvPr/>
        </p:nvPicPr>
        <p:blipFill>
          <a:blip r:embed="rId3"/>
          <a:stretch>
            <a:fillRect/>
          </a:stretch>
        </p:blipFill>
        <p:spPr>
          <a:xfrm>
            <a:off x="7696200" y="1184752"/>
            <a:ext cx="3513668" cy="1976438"/>
          </a:xfrm>
          <a:prstGeom prst="rect">
            <a:avLst/>
          </a:prstGeom>
        </p:spPr>
      </p:pic>
    </p:spTree>
    <p:extLst>
      <p:ext uri="{BB962C8B-B14F-4D97-AF65-F5344CB8AC3E}">
        <p14:creationId xmlns:p14="http://schemas.microsoft.com/office/powerpoint/2010/main" val="2424003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28C3-5707-4C87-B21D-DF2389452C37}"/>
              </a:ext>
            </a:extLst>
          </p:cNvPr>
          <p:cNvSpPr>
            <a:spLocks noGrp="1"/>
          </p:cNvSpPr>
          <p:nvPr>
            <p:ph type="title"/>
          </p:nvPr>
        </p:nvSpPr>
        <p:spPr>
          <a:xfrm>
            <a:off x="914400" y="457200"/>
            <a:ext cx="10696410" cy="487452"/>
          </a:xfrm>
        </p:spPr>
        <p:txBody>
          <a:bodyPr>
            <a:normAutofit fontScale="90000"/>
          </a:bodyPr>
          <a:lstStyle/>
          <a:p>
            <a:r>
              <a:rPr lang="en-US" dirty="0"/>
              <a:t>OUTLIERS  - Z score method</a:t>
            </a:r>
          </a:p>
        </p:txBody>
      </p:sp>
      <p:sp>
        <p:nvSpPr>
          <p:cNvPr id="5" name="Footer Placeholder 4">
            <a:extLst>
              <a:ext uri="{FF2B5EF4-FFF2-40B4-BE49-F238E27FC236}">
                <a16:creationId xmlns:a16="http://schemas.microsoft.com/office/drawing/2014/main" id="{2C392993-94FD-6494-1165-A807050BB56A}"/>
              </a:ext>
            </a:extLst>
          </p:cNvPr>
          <p:cNvSpPr>
            <a:spLocks noGrp="1"/>
          </p:cNvSpPr>
          <p:nvPr>
            <p:ph type="ftr" sz="quarter" idx="11"/>
          </p:nvPr>
        </p:nvSpPr>
        <p:spPr/>
        <p:txBody>
          <a:bodyPr/>
          <a:lstStyle/>
          <a:p>
            <a:r>
              <a:rPr lang="en-US" b="1"/>
              <a:t>Citarum  Cascade Reservoir Operation</a:t>
            </a:r>
            <a:endParaRPr lang="en-US" dirty="0"/>
          </a:p>
        </p:txBody>
      </p:sp>
      <p:sp>
        <p:nvSpPr>
          <p:cNvPr id="6" name="Slide Number Placeholder 5">
            <a:extLst>
              <a:ext uri="{FF2B5EF4-FFF2-40B4-BE49-F238E27FC236}">
                <a16:creationId xmlns:a16="http://schemas.microsoft.com/office/drawing/2014/main" id="{534AC4A6-1981-2CC1-CDF3-519A09E4DB12}"/>
              </a:ext>
            </a:extLst>
          </p:cNvPr>
          <p:cNvSpPr>
            <a:spLocks noGrp="1"/>
          </p:cNvSpPr>
          <p:nvPr>
            <p:ph type="sldNum" sz="quarter" idx="12"/>
          </p:nvPr>
        </p:nvSpPr>
        <p:spPr/>
        <p:txBody>
          <a:bodyPr/>
          <a:lstStyle/>
          <a:p>
            <a:fld id="{3A98EE3D-8CD1-4C3F-BD1C-C98C9596463C}" type="slidenum">
              <a:rPr lang="en-US" smtClean="0"/>
              <a:t>10</a:t>
            </a:fld>
            <a:endParaRPr lang="en-US" dirty="0"/>
          </a:p>
        </p:txBody>
      </p:sp>
      <p:cxnSp>
        <p:nvCxnSpPr>
          <p:cNvPr id="8" name="Straight Connector 7">
            <a:extLst>
              <a:ext uri="{FF2B5EF4-FFF2-40B4-BE49-F238E27FC236}">
                <a16:creationId xmlns:a16="http://schemas.microsoft.com/office/drawing/2014/main" id="{A1F57927-B713-75A8-2D5E-6B4D910B04F7}"/>
              </a:ext>
            </a:extLst>
          </p:cNvPr>
          <p:cNvCxnSpPr>
            <a:cxnSpLocks/>
          </p:cNvCxnSpPr>
          <p:nvPr/>
        </p:nvCxnSpPr>
        <p:spPr>
          <a:xfrm>
            <a:off x="914400" y="1219200"/>
            <a:ext cx="10972800" cy="0"/>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5DE04686-C0D3-6983-E312-0D21E70717C7}"/>
              </a:ext>
            </a:extLst>
          </p:cNvPr>
          <p:cNvSpPr txBox="1"/>
          <p:nvPr/>
        </p:nvSpPr>
        <p:spPr>
          <a:xfrm>
            <a:off x="8229601" y="1981200"/>
            <a:ext cx="3381209" cy="3139321"/>
          </a:xfrm>
          <a:prstGeom prst="rect">
            <a:avLst/>
          </a:prstGeom>
          <a:noFill/>
        </p:spPr>
        <p:txBody>
          <a:bodyPr wrap="square" rtlCol="0">
            <a:spAutoFit/>
          </a:bodyPr>
          <a:lstStyle/>
          <a:p>
            <a:pPr algn="l"/>
            <a:r>
              <a:rPr lang="en-US" b="0" i="0" dirty="0">
                <a:solidFill>
                  <a:srgbClr val="374151"/>
                </a:solidFill>
                <a:effectLst/>
                <a:latin typeface="Söhne"/>
              </a:rPr>
              <a:t>Here's the plot of the Rainfall data with outliers. The original data is shown in blue, and the outliers (data points that are more than 3 standard deviations away from the mean) are marked in red.</a:t>
            </a:r>
          </a:p>
          <a:p>
            <a:pPr algn="l"/>
            <a:r>
              <a:rPr lang="en-US" b="0" i="0" dirty="0">
                <a:solidFill>
                  <a:srgbClr val="374151"/>
                </a:solidFill>
                <a:effectLst/>
                <a:latin typeface="Söhne"/>
              </a:rPr>
              <a:t>As you can see, these outliers represent days where the rainfall was significantly higher than average.</a:t>
            </a:r>
          </a:p>
          <a:p>
            <a:endParaRPr lang="en-ID" dirty="0"/>
          </a:p>
        </p:txBody>
      </p:sp>
      <p:pic>
        <p:nvPicPr>
          <p:cNvPr id="14" name="Picture 13">
            <a:extLst>
              <a:ext uri="{FF2B5EF4-FFF2-40B4-BE49-F238E27FC236}">
                <a16:creationId xmlns:a16="http://schemas.microsoft.com/office/drawing/2014/main" id="{AF849B57-0E59-DD72-5221-7F56DF03CDBB}"/>
              </a:ext>
            </a:extLst>
          </p:cNvPr>
          <p:cNvPicPr>
            <a:picLocks noChangeAspect="1"/>
          </p:cNvPicPr>
          <p:nvPr/>
        </p:nvPicPr>
        <p:blipFill>
          <a:blip r:embed="rId3"/>
          <a:stretch>
            <a:fillRect/>
          </a:stretch>
        </p:blipFill>
        <p:spPr>
          <a:xfrm>
            <a:off x="1143000" y="1981200"/>
            <a:ext cx="6287377" cy="3019846"/>
          </a:xfrm>
          <a:prstGeom prst="rect">
            <a:avLst/>
          </a:prstGeom>
        </p:spPr>
      </p:pic>
      <p:sp>
        <p:nvSpPr>
          <p:cNvPr id="15" name="TextBox 14">
            <a:extLst>
              <a:ext uri="{FF2B5EF4-FFF2-40B4-BE49-F238E27FC236}">
                <a16:creationId xmlns:a16="http://schemas.microsoft.com/office/drawing/2014/main" id="{3EFC30E6-FF60-79EA-EBE5-3221E502B777}"/>
              </a:ext>
            </a:extLst>
          </p:cNvPr>
          <p:cNvSpPr txBox="1"/>
          <p:nvPr/>
        </p:nvSpPr>
        <p:spPr>
          <a:xfrm>
            <a:off x="1066800" y="5420855"/>
            <a:ext cx="8686800" cy="923330"/>
          </a:xfrm>
          <a:prstGeom prst="rect">
            <a:avLst/>
          </a:prstGeom>
          <a:noFill/>
        </p:spPr>
        <p:txBody>
          <a:bodyPr wrap="square" rtlCol="0">
            <a:spAutoFit/>
          </a:bodyPr>
          <a:lstStyle/>
          <a:p>
            <a:r>
              <a:rPr lang="en-US" b="0" i="0" dirty="0">
                <a:solidFill>
                  <a:srgbClr val="374151"/>
                </a:solidFill>
                <a:effectLst/>
                <a:latin typeface="Söhne"/>
              </a:rPr>
              <a:t>Let's perform a statistical analysis to detect these outliers. We'll use the Z-score method. The Z-score is a measure of how many standard deviations an element is from the mean. A Z-score greater than 3 or less than -3 can be considered an outlier.</a:t>
            </a:r>
            <a:endParaRPr lang="en-ID" dirty="0"/>
          </a:p>
        </p:txBody>
      </p:sp>
    </p:spTree>
    <p:extLst>
      <p:ext uri="{BB962C8B-B14F-4D97-AF65-F5344CB8AC3E}">
        <p14:creationId xmlns:p14="http://schemas.microsoft.com/office/powerpoint/2010/main" val="3335140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28C3-5707-4C87-B21D-DF2389452C37}"/>
              </a:ext>
            </a:extLst>
          </p:cNvPr>
          <p:cNvSpPr>
            <a:spLocks noGrp="1"/>
          </p:cNvSpPr>
          <p:nvPr>
            <p:ph type="title"/>
          </p:nvPr>
        </p:nvSpPr>
        <p:spPr>
          <a:xfrm>
            <a:off x="914400" y="457200"/>
            <a:ext cx="10696410" cy="487452"/>
          </a:xfrm>
        </p:spPr>
        <p:txBody>
          <a:bodyPr>
            <a:normAutofit fontScale="90000"/>
          </a:bodyPr>
          <a:lstStyle/>
          <a:p>
            <a:r>
              <a:rPr lang="en-US" dirty="0"/>
              <a:t>OUTLIERS  - IQR method</a:t>
            </a:r>
          </a:p>
        </p:txBody>
      </p:sp>
      <p:sp>
        <p:nvSpPr>
          <p:cNvPr id="5" name="Footer Placeholder 4">
            <a:extLst>
              <a:ext uri="{FF2B5EF4-FFF2-40B4-BE49-F238E27FC236}">
                <a16:creationId xmlns:a16="http://schemas.microsoft.com/office/drawing/2014/main" id="{2C392993-94FD-6494-1165-A807050BB56A}"/>
              </a:ext>
            </a:extLst>
          </p:cNvPr>
          <p:cNvSpPr>
            <a:spLocks noGrp="1"/>
          </p:cNvSpPr>
          <p:nvPr>
            <p:ph type="ftr" sz="quarter" idx="11"/>
          </p:nvPr>
        </p:nvSpPr>
        <p:spPr/>
        <p:txBody>
          <a:bodyPr/>
          <a:lstStyle/>
          <a:p>
            <a:r>
              <a:rPr lang="en-US" b="1"/>
              <a:t>Citarum  Cascade Reservoir Operation</a:t>
            </a:r>
            <a:endParaRPr lang="en-US" dirty="0"/>
          </a:p>
        </p:txBody>
      </p:sp>
      <p:sp>
        <p:nvSpPr>
          <p:cNvPr id="6" name="Slide Number Placeholder 5">
            <a:extLst>
              <a:ext uri="{FF2B5EF4-FFF2-40B4-BE49-F238E27FC236}">
                <a16:creationId xmlns:a16="http://schemas.microsoft.com/office/drawing/2014/main" id="{534AC4A6-1981-2CC1-CDF3-519A09E4DB12}"/>
              </a:ext>
            </a:extLst>
          </p:cNvPr>
          <p:cNvSpPr>
            <a:spLocks noGrp="1"/>
          </p:cNvSpPr>
          <p:nvPr>
            <p:ph type="sldNum" sz="quarter" idx="12"/>
          </p:nvPr>
        </p:nvSpPr>
        <p:spPr/>
        <p:txBody>
          <a:bodyPr/>
          <a:lstStyle/>
          <a:p>
            <a:fld id="{3A98EE3D-8CD1-4C3F-BD1C-C98C9596463C}" type="slidenum">
              <a:rPr lang="en-US" smtClean="0"/>
              <a:t>11</a:t>
            </a:fld>
            <a:endParaRPr lang="en-US" dirty="0"/>
          </a:p>
        </p:txBody>
      </p:sp>
      <p:cxnSp>
        <p:nvCxnSpPr>
          <p:cNvPr id="8" name="Straight Connector 7">
            <a:extLst>
              <a:ext uri="{FF2B5EF4-FFF2-40B4-BE49-F238E27FC236}">
                <a16:creationId xmlns:a16="http://schemas.microsoft.com/office/drawing/2014/main" id="{A1F57927-B713-75A8-2D5E-6B4D910B04F7}"/>
              </a:ext>
            </a:extLst>
          </p:cNvPr>
          <p:cNvCxnSpPr>
            <a:cxnSpLocks/>
          </p:cNvCxnSpPr>
          <p:nvPr/>
        </p:nvCxnSpPr>
        <p:spPr>
          <a:xfrm>
            <a:off x="914400" y="1219200"/>
            <a:ext cx="10972800" cy="0"/>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5DE04686-C0D3-6983-E312-0D21E70717C7}"/>
              </a:ext>
            </a:extLst>
          </p:cNvPr>
          <p:cNvSpPr txBox="1"/>
          <p:nvPr/>
        </p:nvSpPr>
        <p:spPr>
          <a:xfrm>
            <a:off x="8077200" y="1720840"/>
            <a:ext cx="3657599" cy="2092881"/>
          </a:xfrm>
          <a:prstGeom prst="rect">
            <a:avLst/>
          </a:prstGeom>
          <a:noFill/>
        </p:spPr>
        <p:txBody>
          <a:bodyPr wrap="square" rtlCol="0">
            <a:spAutoFit/>
          </a:bodyPr>
          <a:lstStyle/>
          <a:p>
            <a:pPr algn="l"/>
            <a:r>
              <a:rPr lang="en-US" sz="1400" b="0" i="0" dirty="0">
                <a:solidFill>
                  <a:srgbClr val="374151"/>
                </a:solidFill>
                <a:effectLst/>
                <a:latin typeface="Söhne"/>
              </a:rPr>
              <a:t>Here's the plot of the Rainfall data with outliers identified using the Interquartile Range (IQR) method. The original data is shown in blue, and the outliers (data points that fall outside the range defined by the IQR) are marked in red.</a:t>
            </a:r>
          </a:p>
          <a:p>
            <a:pPr algn="l"/>
            <a:r>
              <a:rPr lang="en-US" sz="1400" b="0" i="0" dirty="0">
                <a:solidFill>
                  <a:srgbClr val="374151"/>
                </a:solidFill>
                <a:effectLst/>
                <a:latin typeface="Söhne"/>
              </a:rPr>
              <a:t>As you can see, these outliers represent days where the rainfall was significantly higher or lower than the typical range.</a:t>
            </a:r>
          </a:p>
          <a:p>
            <a:endParaRPr lang="en-ID" dirty="0"/>
          </a:p>
        </p:txBody>
      </p:sp>
      <p:pic>
        <p:nvPicPr>
          <p:cNvPr id="4" name="Picture 3">
            <a:extLst>
              <a:ext uri="{FF2B5EF4-FFF2-40B4-BE49-F238E27FC236}">
                <a16:creationId xmlns:a16="http://schemas.microsoft.com/office/drawing/2014/main" id="{8BBBDBC9-D689-6C45-EC2C-FD6CDC3FFF32}"/>
              </a:ext>
            </a:extLst>
          </p:cNvPr>
          <p:cNvPicPr>
            <a:picLocks noChangeAspect="1"/>
          </p:cNvPicPr>
          <p:nvPr/>
        </p:nvPicPr>
        <p:blipFill>
          <a:blip r:embed="rId3"/>
          <a:stretch>
            <a:fillRect/>
          </a:stretch>
        </p:blipFill>
        <p:spPr>
          <a:xfrm>
            <a:off x="914400" y="1720840"/>
            <a:ext cx="6496957" cy="3019846"/>
          </a:xfrm>
          <a:prstGeom prst="rect">
            <a:avLst/>
          </a:prstGeom>
        </p:spPr>
      </p:pic>
      <p:sp>
        <p:nvSpPr>
          <p:cNvPr id="7" name="TextBox 6">
            <a:extLst>
              <a:ext uri="{FF2B5EF4-FFF2-40B4-BE49-F238E27FC236}">
                <a16:creationId xmlns:a16="http://schemas.microsoft.com/office/drawing/2014/main" id="{67582B2E-1027-6E73-0A6C-3A5D90762DF2}"/>
              </a:ext>
            </a:extLst>
          </p:cNvPr>
          <p:cNvSpPr txBox="1"/>
          <p:nvPr/>
        </p:nvSpPr>
        <p:spPr>
          <a:xfrm>
            <a:off x="950068" y="5200218"/>
            <a:ext cx="6898532" cy="1046440"/>
          </a:xfrm>
          <a:prstGeom prst="rect">
            <a:avLst/>
          </a:prstGeom>
          <a:noFill/>
        </p:spPr>
        <p:txBody>
          <a:bodyPr wrap="square" rtlCol="0">
            <a:spAutoFit/>
          </a:bodyPr>
          <a:lstStyle/>
          <a:p>
            <a:pPr algn="l"/>
            <a:r>
              <a:rPr lang="en-US" sz="1100" b="0" i="0" dirty="0">
                <a:solidFill>
                  <a:srgbClr val="374151"/>
                </a:solidFill>
                <a:effectLst/>
                <a:latin typeface="Söhne"/>
              </a:rPr>
              <a:t>The IQR method is based on the concept of quartiles in statistics. Quartiles divide a rank-ordered dataset into four equal parts. The values that divide each part are called the first, second, and third quartiles. The IQR is the range between the first quartile (25 percentile) and the third quartile (75 percentile). In the IQR method, a data point is considered an outlier if it is below </a:t>
            </a:r>
            <a:r>
              <a:rPr lang="en-US" sz="1100" b="0" i="1" dirty="0">
                <a:solidFill>
                  <a:srgbClr val="374151"/>
                </a:solidFill>
                <a:effectLst/>
                <a:latin typeface="KaTeX_Math"/>
              </a:rPr>
              <a:t>Q</a:t>
            </a:r>
            <a:r>
              <a:rPr lang="en-US" sz="1100" b="0" i="0" dirty="0">
                <a:solidFill>
                  <a:srgbClr val="374151"/>
                </a:solidFill>
                <a:effectLst/>
                <a:latin typeface="KaTeX_Main"/>
              </a:rPr>
              <a:t>1−1.5×IQR</a:t>
            </a:r>
            <a:r>
              <a:rPr lang="en-US" sz="1100" b="0" i="0" dirty="0">
                <a:solidFill>
                  <a:srgbClr val="374151"/>
                </a:solidFill>
                <a:effectLst/>
                <a:latin typeface="Söhne"/>
              </a:rPr>
              <a:t> or above </a:t>
            </a:r>
            <a:r>
              <a:rPr lang="en-US" sz="1100" b="0" i="1" dirty="0">
                <a:solidFill>
                  <a:srgbClr val="374151"/>
                </a:solidFill>
                <a:effectLst/>
                <a:latin typeface="KaTeX_Math"/>
              </a:rPr>
              <a:t>Q</a:t>
            </a:r>
            <a:r>
              <a:rPr lang="en-US" sz="1100" b="0" i="0" dirty="0">
                <a:solidFill>
                  <a:srgbClr val="374151"/>
                </a:solidFill>
                <a:effectLst/>
                <a:latin typeface="KaTeX_Main"/>
              </a:rPr>
              <a:t>3+1.5×IQR</a:t>
            </a:r>
            <a:r>
              <a:rPr lang="en-US" sz="1100" b="0" i="0" dirty="0">
                <a:solidFill>
                  <a:srgbClr val="374151"/>
                </a:solidFill>
                <a:effectLst/>
                <a:latin typeface="Söhne"/>
              </a:rPr>
              <a:t>.</a:t>
            </a:r>
          </a:p>
          <a:p>
            <a:endParaRPr lang="en-ID" dirty="0"/>
          </a:p>
        </p:txBody>
      </p:sp>
    </p:spTree>
    <p:extLst>
      <p:ext uri="{BB962C8B-B14F-4D97-AF65-F5344CB8AC3E}">
        <p14:creationId xmlns:p14="http://schemas.microsoft.com/office/powerpoint/2010/main" val="2878750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28C3-5707-4C87-B21D-DF2389452C37}"/>
              </a:ext>
            </a:extLst>
          </p:cNvPr>
          <p:cNvSpPr>
            <a:spLocks noGrp="1"/>
          </p:cNvSpPr>
          <p:nvPr>
            <p:ph type="title"/>
          </p:nvPr>
        </p:nvSpPr>
        <p:spPr>
          <a:xfrm>
            <a:off x="914400" y="457200"/>
            <a:ext cx="10696410" cy="487452"/>
          </a:xfrm>
        </p:spPr>
        <p:txBody>
          <a:bodyPr>
            <a:normAutofit fontScale="90000"/>
          </a:bodyPr>
          <a:lstStyle/>
          <a:p>
            <a:r>
              <a:rPr lang="en-US" dirty="0"/>
              <a:t>OUTLIERS  - Trend Analysis</a:t>
            </a:r>
          </a:p>
        </p:txBody>
      </p:sp>
      <p:sp>
        <p:nvSpPr>
          <p:cNvPr id="5" name="Footer Placeholder 4">
            <a:extLst>
              <a:ext uri="{FF2B5EF4-FFF2-40B4-BE49-F238E27FC236}">
                <a16:creationId xmlns:a16="http://schemas.microsoft.com/office/drawing/2014/main" id="{2C392993-94FD-6494-1165-A807050BB56A}"/>
              </a:ext>
            </a:extLst>
          </p:cNvPr>
          <p:cNvSpPr>
            <a:spLocks noGrp="1"/>
          </p:cNvSpPr>
          <p:nvPr>
            <p:ph type="ftr" sz="quarter" idx="11"/>
          </p:nvPr>
        </p:nvSpPr>
        <p:spPr/>
        <p:txBody>
          <a:bodyPr/>
          <a:lstStyle/>
          <a:p>
            <a:r>
              <a:rPr lang="en-US" b="1"/>
              <a:t>Citarum  Cascade Reservoir Operation</a:t>
            </a:r>
            <a:endParaRPr lang="en-US" dirty="0"/>
          </a:p>
        </p:txBody>
      </p:sp>
      <p:sp>
        <p:nvSpPr>
          <p:cNvPr id="6" name="Slide Number Placeholder 5">
            <a:extLst>
              <a:ext uri="{FF2B5EF4-FFF2-40B4-BE49-F238E27FC236}">
                <a16:creationId xmlns:a16="http://schemas.microsoft.com/office/drawing/2014/main" id="{534AC4A6-1981-2CC1-CDF3-519A09E4DB12}"/>
              </a:ext>
            </a:extLst>
          </p:cNvPr>
          <p:cNvSpPr>
            <a:spLocks noGrp="1"/>
          </p:cNvSpPr>
          <p:nvPr>
            <p:ph type="sldNum" sz="quarter" idx="12"/>
          </p:nvPr>
        </p:nvSpPr>
        <p:spPr/>
        <p:txBody>
          <a:bodyPr/>
          <a:lstStyle/>
          <a:p>
            <a:fld id="{3A98EE3D-8CD1-4C3F-BD1C-C98C9596463C}" type="slidenum">
              <a:rPr lang="en-US" smtClean="0"/>
              <a:t>12</a:t>
            </a:fld>
            <a:endParaRPr lang="en-US" dirty="0"/>
          </a:p>
        </p:txBody>
      </p:sp>
      <p:cxnSp>
        <p:nvCxnSpPr>
          <p:cNvPr id="8" name="Straight Connector 7">
            <a:extLst>
              <a:ext uri="{FF2B5EF4-FFF2-40B4-BE49-F238E27FC236}">
                <a16:creationId xmlns:a16="http://schemas.microsoft.com/office/drawing/2014/main" id="{A1F57927-B713-75A8-2D5E-6B4D910B04F7}"/>
              </a:ext>
            </a:extLst>
          </p:cNvPr>
          <p:cNvCxnSpPr>
            <a:cxnSpLocks/>
          </p:cNvCxnSpPr>
          <p:nvPr/>
        </p:nvCxnSpPr>
        <p:spPr>
          <a:xfrm>
            <a:off x="914400" y="1219200"/>
            <a:ext cx="10972800"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986AD9F9-A9F7-921B-C059-6B8C4EA7CD5F}"/>
              </a:ext>
            </a:extLst>
          </p:cNvPr>
          <p:cNvPicPr>
            <a:picLocks noChangeAspect="1"/>
          </p:cNvPicPr>
          <p:nvPr/>
        </p:nvPicPr>
        <p:blipFill>
          <a:blip r:embed="rId3"/>
          <a:stretch>
            <a:fillRect/>
          </a:stretch>
        </p:blipFill>
        <p:spPr>
          <a:xfrm>
            <a:off x="914400" y="1569949"/>
            <a:ext cx="6172200" cy="4319983"/>
          </a:xfrm>
          <a:prstGeom prst="rect">
            <a:avLst/>
          </a:prstGeom>
        </p:spPr>
      </p:pic>
      <p:sp>
        <p:nvSpPr>
          <p:cNvPr id="12" name="TextBox 11">
            <a:extLst>
              <a:ext uri="{FF2B5EF4-FFF2-40B4-BE49-F238E27FC236}">
                <a16:creationId xmlns:a16="http://schemas.microsoft.com/office/drawing/2014/main" id="{5DE04686-C0D3-6983-E312-0D21E70717C7}"/>
              </a:ext>
            </a:extLst>
          </p:cNvPr>
          <p:cNvSpPr txBox="1"/>
          <p:nvPr/>
        </p:nvSpPr>
        <p:spPr>
          <a:xfrm>
            <a:off x="8229601" y="1981200"/>
            <a:ext cx="3381209" cy="2031325"/>
          </a:xfrm>
          <a:prstGeom prst="rect">
            <a:avLst/>
          </a:prstGeom>
          <a:noFill/>
        </p:spPr>
        <p:txBody>
          <a:bodyPr wrap="square" rtlCol="0">
            <a:spAutoFit/>
          </a:bodyPr>
          <a:lstStyle/>
          <a:p>
            <a:r>
              <a:rPr lang="en-US" b="0" i="0" dirty="0">
                <a:solidFill>
                  <a:srgbClr val="374151"/>
                </a:solidFill>
                <a:effectLst/>
                <a:latin typeface="Söhne"/>
              </a:rPr>
              <a:t>The red lines in the plots represent the 12-month centered moving averages for each series. You can see how these lines capture the overall trend of the series, smoothing out the short-term fluctuations.</a:t>
            </a:r>
            <a:endParaRPr lang="en-ID" dirty="0"/>
          </a:p>
        </p:txBody>
      </p:sp>
    </p:spTree>
    <p:extLst>
      <p:ext uri="{BB962C8B-B14F-4D97-AF65-F5344CB8AC3E}">
        <p14:creationId xmlns:p14="http://schemas.microsoft.com/office/powerpoint/2010/main" val="1411908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28C3-5707-4C87-B21D-DF2389452C37}"/>
              </a:ext>
            </a:extLst>
          </p:cNvPr>
          <p:cNvSpPr>
            <a:spLocks noGrp="1"/>
          </p:cNvSpPr>
          <p:nvPr>
            <p:ph type="title"/>
          </p:nvPr>
        </p:nvSpPr>
        <p:spPr>
          <a:xfrm>
            <a:off x="914400" y="457200"/>
            <a:ext cx="10696410" cy="487452"/>
          </a:xfrm>
        </p:spPr>
        <p:txBody>
          <a:bodyPr>
            <a:normAutofit fontScale="90000"/>
          </a:bodyPr>
          <a:lstStyle/>
          <a:p>
            <a:r>
              <a:rPr lang="en-US" dirty="0"/>
              <a:t>OUTLIERS  - Time series decomposition</a:t>
            </a:r>
          </a:p>
        </p:txBody>
      </p:sp>
      <p:sp>
        <p:nvSpPr>
          <p:cNvPr id="5" name="Footer Placeholder 4">
            <a:extLst>
              <a:ext uri="{FF2B5EF4-FFF2-40B4-BE49-F238E27FC236}">
                <a16:creationId xmlns:a16="http://schemas.microsoft.com/office/drawing/2014/main" id="{2C392993-94FD-6494-1165-A807050BB56A}"/>
              </a:ext>
            </a:extLst>
          </p:cNvPr>
          <p:cNvSpPr>
            <a:spLocks noGrp="1"/>
          </p:cNvSpPr>
          <p:nvPr>
            <p:ph type="ftr" sz="quarter" idx="11"/>
          </p:nvPr>
        </p:nvSpPr>
        <p:spPr/>
        <p:txBody>
          <a:bodyPr/>
          <a:lstStyle/>
          <a:p>
            <a:r>
              <a:rPr lang="en-US" b="1"/>
              <a:t>Citarum  Cascade Reservoir Operation</a:t>
            </a:r>
            <a:endParaRPr lang="en-US" dirty="0"/>
          </a:p>
        </p:txBody>
      </p:sp>
      <p:sp>
        <p:nvSpPr>
          <p:cNvPr id="6" name="Slide Number Placeholder 5">
            <a:extLst>
              <a:ext uri="{FF2B5EF4-FFF2-40B4-BE49-F238E27FC236}">
                <a16:creationId xmlns:a16="http://schemas.microsoft.com/office/drawing/2014/main" id="{534AC4A6-1981-2CC1-CDF3-519A09E4DB12}"/>
              </a:ext>
            </a:extLst>
          </p:cNvPr>
          <p:cNvSpPr>
            <a:spLocks noGrp="1"/>
          </p:cNvSpPr>
          <p:nvPr>
            <p:ph type="sldNum" sz="quarter" idx="12"/>
          </p:nvPr>
        </p:nvSpPr>
        <p:spPr/>
        <p:txBody>
          <a:bodyPr/>
          <a:lstStyle/>
          <a:p>
            <a:fld id="{3A98EE3D-8CD1-4C3F-BD1C-C98C9596463C}" type="slidenum">
              <a:rPr lang="en-US" smtClean="0"/>
              <a:t>13</a:t>
            </a:fld>
            <a:endParaRPr lang="en-US" dirty="0"/>
          </a:p>
        </p:txBody>
      </p:sp>
      <p:cxnSp>
        <p:nvCxnSpPr>
          <p:cNvPr id="8" name="Straight Connector 7">
            <a:extLst>
              <a:ext uri="{FF2B5EF4-FFF2-40B4-BE49-F238E27FC236}">
                <a16:creationId xmlns:a16="http://schemas.microsoft.com/office/drawing/2014/main" id="{A1F57927-B713-75A8-2D5E-6B4D910B04F7}"/>
              </a:ext>
            </a:extLst>
          </p:cNvPr>
          <p:cNvCxnSpPr>
            <a:cxnSpLocks/>
          </p:cNvCxnSpPr>
          <p:nvPr/>
        </p:nvCxnSpPr>
        <p:spPr>
          <a:xfrm>
            <a:off x="914400" y="1219200"/>
            <a:ext cx="10972800" cy="0"/>
          </a:xfrm>
          <a:prstGeom prst="line">
            <a:avLst/>
          </a:prstGeom>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8D0CC2FB-3296-B400-A04C-85EA36F62827}"/>
              </a:ext>
            </a:extLst>
          </p:cNvPr>
          <p:cNvPicPr>
            <a:picLocks noChangeAspect="1"/>
          </p:cNvPicPr>
          <p:nvPr/>
        </p:nvPicPr>
        <p:blipFill>
          <a:blip r:embed="rId3"/>
          <a:stretch>
            <a:fillRect/>
          </a:stretch>
        </p:blipFill>
        <p:spPr>
          <a:xfrm>
            <a:off x="896566" y="1598874"/>
            <a:ext cx="6535062" cy="3896269"/>
          </a:xfrm>
          <a:prstGeom prst="rect">
            <a:avLst/>
          </a:prstGeom>
        </p:spPr>
      </p:pic>
      <p:sp>
        <p:nvSpPr>
          <p:cNvPr id="7" name="TextBox 6">
            <a:extLst>
              <a:ext uri="{FF2B5EF4-FFF2-40B4-BE49-F238E27FC236}">
                <a16:creationId xmlns:a16="http://schemas.microsoft.com/office/drawing/2014/main" id="{235E4626-31DD-ED4A-471B-1FC4D66193E2}"/>
              </a:ext>
            </a:extLst>
          </p:cNvPr>
          <p:cNvSpPr txBox="1"/>
          <p:nvPr/>
        </p:nvSpPr>
        <p:spPr>
          <a:xfrm>
            <a:off x="7620000" y="1371600"/>
            <a:ext cx="3810000" cy="1661993"/>
          </a:xfrm>
          <a:prstGeom prst="rect">
            <a:avLst/>
          </a:prstGeom>
          <a:noFill/>
        </p:spPr>
        <p:txBody>
          <a:bodyPr wrap="square" rtlCol="0">
            <a:spAutoFit/>
          </a:bodyPr>
          <a:lstStyle/>
          <a:p>
            <a:pPr algn="l"/>
            <a:r>
              <a:rPr lang="en-US" sz="1200" b="0" i="0" dirty="0">
                <a:solidFill>
                  <a:srgbClr val="374151"/>
                </a:solidFill>
                <a:effectLst/>
                <a:latin typeface="Söhne"/>
              </a:rPr>
              <a:t>Time series decomposition involves thinking of a series as a combination of level, trend, seasonality, and noise components. These components are defined as follows:</a:t>
            </a:r>
          </a:p>
          <a:p>
            <a:pPr algn="l"/>
            <a:r>
              <a:rPr lang="en-US" sz="1200" b="1" i="0" dirty="0">
                <a:solidFill>
                  <a:srgbClr val="374151"/>
                </a:solidFill>
                <a:effectLst/>
                <a:latin typeface="Söhne"/>
              </a:rPr>
              <a:t>Level</a:t>
            </a:r>
            <a:r>
              <a:rPr lang="en-US" sz="1200" b="0" i="0" dirty="0">
                <a:solidFill>
                  <a:srgbClr val="374151"/>
                </a:solidFill>
                <a:effectLst/>
                <a:latin typeface="Söhne"/>
              </a:rPr>
              <a:t>: The average value in the series.</a:t>
            </a:r>
          </a:p>
          <a:p>
            <a:pPr algn="l"/>
            <a:r>
              <a:rPr lang="en-US" sz="1200" b="1" i="0" dirty="0">
                <a:solidFill>
                  <a:srgbClr val="374151"/>
                </a:solidFill>
                <a:effectLst/>
                <a:latin typeface="Söhne"/>
              </a:rPr>
              <a:t>Trend</a:t>
            </a:r>
            <a:r>
              <a:rPr lang="en-US" sz="1200" b="0" i="0" dirty="0">
                <a:solidFill>
                  <a:srgbClr val="374151"/>
                </a:solidFill>
                <a:effectLst/>
                <a:latin typeface="Söhne"/>
              </a:rPr>
              <a:t>: The increasing or decreasing value in the series.</a:t>
            </a:r>
          </a:p>
          <a:p>
            <a:pPr algn="l"/>
            <a:r>
              <a:rPr lang="en-US" sz="1200" b="1" i="0" dirty="0">
                <a:solidFill>
                  <a:srgbClr val="374151"/>
                </a:solidFill>
                <a:effectLst/>
                <a:latin typeface="Söhne"/>
              </a:rPr>
              <a:t>Seasonality</a:t>
            </a:r>
            <a:r>
              <a:rPr lang="en-US" sz="1200" b="0" i="0" dirty="0">
                <a:solidFill>
                  <a:srgbClr val="374151"/>
                </a:solidFill>
                <a:effectLst/>
                <a:latin typeface="Söhne"/>
              </a:rPr>
              <a:t>: The repeating short-term cycle in the series.</a:t>
            </a:r>
          </a:p>
          <a:p>
            <a:pPr algn="l"/>
            <a:r>
              <a:rPr lang="en-US" sz="1200" b="1" i="0" dirty="0">
                <a:solidFill>
                  <a:srgbClr val="374151"/>
                </a:solidFill>
                <a:effectLst/>
                <a:latin typeface="Söhne"/>
              </a:rPr>
              <a:t>Noise</a:t>
            </a:r>
            <a:r>
              <a:rPr lang="en-US" sz="1200" b="0" i="0" dirty="0">
                <a:solidFill>
                  <a:srgbClr val="374151"/>
                </a:solidFill>
                <a:effectLst/>
                <a:latin typeface="Söhne"/>
              </a:rPr>
              <a:t>: The random variation in the series.</a:t>
            </a:r>
          </a:p>
          <a:p>
            <a:endParaRPr lang="en-ID" dirty="0"/>
          </a:p>
        </p:txBody>
      </p:sp>
      <p:sp>
        <p:nvSpPr>
          <p:cNvPr id="10" name="TextBox 9">
            <a:extLst>
              <a:ext uri="{FF2B5EF4-FFF2-40B4-BE49-F238E27FC236}">
                <a16:creationId xmlns:a16="http://schemas.microsoft.com/office/drawing/2014/main" id="{EAA403CA-5A85-A26E-329A-EDDF8F4B60A1}"/>
              </a:ext>
            </a:extLst>
          </p:cNvPr>
          <p:cNvSpPr txBox="1"/>
          <p:nvPr/>
        </p:nvSpPr>
        <p:spPr>
          <a:xfrm>
            <a:off x="7747005" y="3105834"/>
            <a:ext cx="4216395" cy="646331"/>
          </a:xfrm>
          <a:prstGeom prst="rect">
            <a:avLst/>
          </a:prstGeom>
          <a:noFill/>
        </p:spPr>
        <p:txBody>
          <a:bodyPr wrap="square" rtlCol="0">
            <a:spAutoFit/>
          </a:bodyPr>
          <a:lstStyle/>
          <a:p>
            <a:r>
              <a:rPr lang="en-US" sz="1200" b="0" i="0" dirty="0">
                <a:solidFill>
                  <a:srgbClr val="374151"/>
                </a:solidFill>
                <a:effectLst/>
                <a:latin typeface="Söhne"/>
              </a:rPr>
              <a:t>Decomposition provides a structured way of thinking about a time series forecasting problem, and perhaps new ways to reframe the prediction problem.</a:t>
            </a:r>
            <a:endParaRPr lang="en-ID" sz="1200" dirty="0"/>
          </a:p>
        </p:txBody>
      </p:sp>
    </p:spTree>
    <p:extLst>
      <p:ext uri="{BB962C8B-B14F-4D97-AF65-F5344CB8AC3E}">
        <p14:creationId xmlns:p14="http://schemas.microsoft.com/office/powerpoint/2010/main" val="3697688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28C3-5707-4C87-B21D-DF2389452C37}"/>
              </a:ext>
            </a:extLst>
          </p:cNvPr>
          <p:cNvSpPr>
            <a:spLocks noGrp="1"/>
          </p:cNvSpPr>
          <p:nvPr>
            <p:ph type="title"/>
          </p:nvPr>
        </p:nvSpPr>
        <p:spPr>
          <a:xfrm>
            <a:off x="914400" y="457200"/>
            <a:ext cx="10696410" cy="487452"/>
          </a:xfrm>
        </p:spPr>
        <p:txBody>
          <a:bodyPr>
            <a:normAutofit fontScale="90000"/>
          </a:bodyPr>
          <a:lstStyle/>
          <a:p>
            <a:r>
              <a:rPr lang="en-US" dirty="0"/>
              <a:t>OUTLIERS  - Transforming DATA</a:t>
            </a:r>
          </a:p>
        </p:txBody>
      </p:sp>
      <p:sp>
        <p:nvSpPr>
          <p:cNvPr id="5" name="Footer Placeholder 4">
            <a:extLst>
              <a:ext uri="{FF2B5EF4-FFF2-40B4-BE49-F238E27FC236}">
                <a16:creationId xmlns:a16="http://schemas.microsoft.com/office/drawing/2014/main" id="{2C392993-94FD-6494-1165-A807050BB56A}"/>
              </a:ext>
            </a:extLst>
          </p:cNvPr>
          <p:cNvSpPr>
            <a:spLocks noGrp="1"/>
          </p:cNvSpPr>
          <p:nvPr>
            <p:ph type="ftr" sz="quarter" idx="11"/>
          </p:nvPr>
        </p:nvSpPr>
        <p:spPr/>
        <p:txBody>
          <a:bodyPr/>
          <a:lstStyle/>
          <a:p>
            <a:r>
              <a:rPr lang="en-US" b="1"/>
              <a:t>Citarum  Cascade Reservoir Operation</a:t>
            </a:r>
            <a:endParaRPr lang="en-US" dirty="0"/>
          </a:p>
        </p:txBody>
      </p:sp>
      <p:sp>
        <p:nvSpPr>
          <p:cNvPr id="6" name="Slide Number Placeholder 5">
            <a:extLst>
              <a:ext uri="{FF2B5EF4-FFF2-40B4-BE49-F238E27FC236}">
                <a16:creationId xmlns:a16="http://schemas.microsoft.com/office/drawing/2014/main" id="{534AC4A6-1981-2CC1-CDF3-519A09E4DB12}"/>
              </a:ext>
            </a:extLst>
          </p:cNvPr>
          <p:cNvSpPr>
            <a:spLocks noGrp="1"/>
          </p:cNvSpPr>
          <p:nvPr>
            <p:ph type="sldNum" sz="quarter" idx="12"/>
          </p:nvPr>
        </p:nvSpPr>
        <p:spPr/>
        <p:txBody>
          <a:bodyPr/>
          <a:lstStyle/>
          <a:p>
            <a:fld id="{3A98EE3D-8CD1-4C3F-BD1C-C98C9596463C}" type="slidenum">
              <a:rPr lang="en-US" smtClean="0"/>
              <a:t>14</a:t>
            </a:fld>
            <a:endParaRPr lang="en-US" dirty="0"/>
          </a:p>
        </p:txBody>
      </p:sp>
      <p:cxnSp>
        <p:nvCxnSpPr>
          <p:cNvPr id="8" name="Straight Connector 7">
            <a:extLst>
              <a:ext uri="{FF2B5EF4-FFF2-40B4-BE49-F238E27FC236}">
                <a16:creationId xmlns:a16="http://schemas.microsoft.com/office/drawing/2014/main" id="{A1F57927-B713-75A8-2D5E-6B4D910B04F7}"/>
              </a:ext>
            </a:extLst>
          </p:cNvPr>
          <p:cNvCxnSpPr>
            <a:cxnSpLocks/>
          </p:cNvCxnSpPr>
          <p:nvPr/>
        </p:nvCxnSpPr>
        <p:spPr>
          <a:xfrm>
            <a:off x="914400" y="1219200"/>
            <a:ext cx="109728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98117C7-E151-3404-010C-F358D1EEC0E4}"/>
              </a:ext>
            </a:extLst>
          </p:cNvPr>
          <p:cNvSpPr txBox="1"/>
          <p:nvPr/>
        </p:nvSpPr>
        <p:spPr>
          <a:xfrm>
            <a:off x="1143001" y="1676400"/>
            <a:ext cx="8686799" cy="1200329"/>
          </a:xfrm>
          <a:prstGeom prst="rect">
            <a:avLst/>
          </a:prstGeom>
          <a:noFill/>
        </p:spPr>
        <p:txBody>
          <a:bodyPr wrap="square" rtlCol="0">
            <a:spAutoFit/>
          </a:bodyPr>
          <a:lstStyle/>
          <a:p>
            <a:r>
              <a:rPr lang="en-US" b="0" i="0" dirty="0">
                <a:solidFill>
                  <a:srgbClr val="374151"/>
                </a:solidFill>
                <a:effectLst/>
                <a:latin typeface="Söhne"/>
              </a:rPr>
              <a:t>When time series data is highly skewed, standard outlier detection methods like the Z-score or IQR method may not perform well, because these methods are based on the assumption that the data is normally distributed or uniformly distributed. Skewness can significantly distort these assumptions.</a:t>
            </a:r>
            <a:endParaRPr lang="en-ID" dirty="0"/>
          </a:p>
        </p:txBody>
      </p:sp>
      <p:sp>
        <p:nvSpPr>
          <p:cNvPr id="4" name="TextBox 3">
            <a:extLst>
              <a:ext uri="{FF2B5EF4-FFF2-40B4-BE49-F238E27FC236}">
                <a16:creationId xmlns:a16="http://schemas.microsoft.com/office/drawing/2014/main" id="{D20D5E53-7509-7604-D425-79BC2BD48E3F}"/>
              </a:ext>
            </a:extLst>
          </p:cNvPr>
          <p:cNvSpPr txBox="1"/>
          <p:nvPr/>
        </p:nvSpPr>
        <p:spPr>
          <a:xfrm>
            <a:off x="1226345" y="3333928"/>
            <a:ext cx="8686799" cy="2031325"/>
          </a:xfrm>
          <a:prstGeom prst="rect">
            <a:avLst/>
          </a:prstGeom>
          <a:noFill/>
        </p:spPr>
        <p:txBody>
          <a:bodyPr wrap="square" rtlCol="0">
            <a:spAutoFit/>
          </a:bodyPr>
          <a:lstStyle/>
          <a:p>
            <a:pPr marL="285750" indent="-285750">
              <a:buFont typeface="Arial" panose="020B0604020202020204" pitchFamily="34" charset="0"/>
              <a:buChar char="•"/>
            </a:pPr>
            <a:r>
              <a:rPr lang="en-US" b="0" i="1" dirty="0">
                <a:solidFill>
                  <a:srgbClr val="374151"/>
                </a:solidFill>
                <a:effectLst/>
                <a:latin typeface="Söhne"/>
              </a:rPr>
              <a:t>One approach in such scenarios is to transform the data in a way that makes it more symmetric, like a normal or uniform distribution. </a:t>
            </a:r>
          </a:p>
          <a:p>
            <a:pPr marL="285750" indent="-285750">
              <a:buFont typeface="Arial" panose="020B0604020202020204" pitchFamily="34" charset="0"/>
              <a:buChar char="•"/>
            </a:pPr>
            <a:endParaRPr lang="en-US" b="0" i="1" dirty="0">
              <a:solidFill>
                <a:srgbClr val="374151"/>
              </a:solidFill>
              <a:effectLst/>
              <a:latin typeface="Söhne"/>
            </a:endParaRPr>
          </a:p>
          <a:p>
            <a:pPr marL="285750" indent="-285750">
              <a:buFont typeface="Arial" panose="020B0604020202020204" pitchFamily="34" charset="0"/>
              <a:buChar char="•"/>
            </a:pPr>
            <a:r>
              <a:rPr lang="en-US" b="0" i="1" dirty="0">
                <a:solidFill>
                  <a:srgbClr val="374151"/>
                </a:solidFill>
                <a:effectLst/>
                <a:latin typeface="Söhne"/>
              </a:rPr>
              <a:t>A common transformation for right-skewed data is the logarithmic transformation, which can pull in high values and spread out low ones. </a:t>
            </a:r>
          </a:p>
          <a:p>
            <a:pPr marL="285750" indent="-285750">
              <a:buFont typeface="Arial" panose="020B0604020202020204" pitchFamily="34" charset="0"/>
              <a:buChar char="•"/>
            </a:pPr>
            <a:endParaRPr lang="en-US" i="1" dirty="0">
              <a:solidFill>
                <a:srgbClr val="374151"/>
              </a:solidFill>
              <a:latin typeface="Söhne"/>
            </a:endParaRPr>
          </a:p>
          <a:p>
            <a:pPr marL="285750" indent="-285750">
              <a:buFont typeface="Arial" panose="020B0604020202020204" pitchFamily="34" charset="0"/>
              <a:buChar char="•"/>
            </a:pPr>
            <a:r>
              <a:rPr lang="en-US" b="0" i="1" dirty="0">
                <a:solidFill>
                  <a:srgbClr val="374151"/>
                </a:solidFill>
                <a:effectLst/>
                <a:latin typeface="Söhne"/>
              </a:rPr>
              <a:t>Similarly, for left-skewed data, you might apply an exponential transformation.</a:t>
            </a:r>
            <a:endParaRPr lang="en-ID" i="1" dirty="0"/>
          </a:p>
        </p:txBody>
      </p:sp>
    </p:spTree>
    <p:extLst>
      <p:ext uri="{BB962C8B-B14F-4D97-AF65-F5344CB8AC3E}">
        <p14:creationId xmlns:p14="http://schemas.microsoft.com/office/powerpoint/2010/main" val="17809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28C3-5707-4C87-B21D-DF2389452C37}"/>
              </a:ext>
            </a:extLst>
          </p:cNvPr>
          <p:cNvSpPr>
            <a:spLocks noGrp="1"/>
          </p:cNvSpPr>
          <p:nvPr>
            <p:ph type="title"/>
          </p:nvPr>
        </p:nvSpPr>
        <p:spPr>
          <a:xfrm>
            <a:off x="914400" y="457200"/>
            <a:ext cx="10696410" cy="487452"/>
          </a:xfrm>
        </p:spPr>
        <p:txBody>
          <a:bodyPr>
            <a:normAutofit fontScale="90000"/>
          </a:bodyPr>
          <a:lstStyle/>
          <a:p>
            <a:r>
              <a:rPr lang="en-US" dirty="0"/>
              <a:t>OUTLIERS  -  MAD</a:t>
            </a:r>
          </a:p>
        </p:txBody>
      </p:sp>
      <p:sp>
        <p:nvSpPr>
          <p:cNvPr id="5" name="Footer Placeholder 4">
            <a:extLst>
              <a:ext uri="{FF2B5EF4-FFF2-40B4-BE49-F238E27FC236}">
                <a16:creationId xmlns:a16="http://schemas.microsoft.com/office/drawing/2014/main" id="{2C392993-94FD-6494-1165-A807050BB56A}"/>
              </a:ext>
            </a:extLst>
          </p:cNvPr>
          <p:cNvSpPr>
            <a:spLocks noGrp="1"/>
          </p:cNvSpPr>
          <p:nvPr>
            <p:ph type="ftr" sz="quarter" idx="11"/>
          </p:nvPr>
        </p:nvSpPr>
        <p:spPr/>
        <p:txBody>
          <a:bodyPr/>
          <a:lstStyle/>
          <a:p>
            <a:r>
              <a:rPr lang="en-US" b="1"/>
              <a:t>Citarum  Cascade Reservoir Operation</a:t>
            </a:r>
            <a:endParaRPr lang="en-US" dirty="0"/>
          </a:p>
        </p:txBody>
      </p:sp>
      <p:sp>
        <p:nvSpPr>
          <p:cNvPr id="6" name="Slide Number Placeholder 5">
            <a:extLst>
              <a:ext uri="{FF2B5EF4-FFF2-40B4-BE49-F238E27FC236}">
                <a16:creationId xmlns:a16="http://schemas.microsoft.com/office/drawing/2014/main" id="{534AC4A6-1981-2CC1-CDF3-519A09E4DB12}"/>
              </a:ext>
            </a:extLst>
          </p:cNvPr>
          <p:cNvSpPr>
            <a:spLocks noGrp="1"/>
          </p:cNvSpPr>
          <p:nvPr>
            <p:ph type="sldNum" sz="quarter" idx="12"/>
          </p:nvPr>
        </p:nvSpPr>
        <p:spPr/>
        <p:txBody>
          <a:bodyPr/>
          <a:lstStyle/>
          <a:p>
            <a:fld id="{3A98EE3D-8CD1-4C3F-BD1C-C98C9596463C}" type="slidenum">
              <a:rPr lang="en-US" smtClean="0"/>
              <a:t>15</a:t>
            </a:fld>
            <a:endParaRPr lang="en-US" dirty="0"/>
          </a:p>
        </p:txBody>
      </p:sp>
      <p:cxnSp>
        <p:nvCxnSpPr>
          <p:cNvPr id="8" name="Straight Connector 7">
            <a:extLst>
              <a:ext uri="{FF2B5EF4-FFF2-40B4-BE49-F238E27FC236}">
                <a16:creationId xmlns:a16="http://schemas.microsoft.com/office/drawing/2014/main" id="{A1F57927-B713-75A8-2D5E-6B4D910B04F7}"/>
              </a:ext>
            </a:extLst>
          </p:cNvPr>
          <p:cNvCxnSpPr>
            <a:cxnSpLocks/>
          </p:cNvCxnSpPr>
          <p:nvPr/>
        </p:nvCxnSpPr>
        <p:spPr>
          <a:xfrm>
            <a:off x="914400" y="1219200"/>
            <a:ext cx="109728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98117C7-E151-3404-010C-F358D1EEC0E4}"/>
              </a:ext>
            </a:extLst>
          </p:cNvPr>
          <p:cNvSpPr txBox="1"/>
          <p:nvPr/>
        </p:nvSpPr>
        <p:spPr>
          <a:xfrm>
            <a:off x="1066800" y="1543719"/>
            <a:ext cx="8686799" cy="1754326"/>
          </a:xfrm>
          <a:prstGeom prst="rect">
            <a:avLst/>
          </a:prstGeom>
          <a:noFill/>
        </p:spPr>
        <p:txBody>
          <a:bodyPr wrap="square" rtlCol="0">
            <a:spAutoFit/>
          </a:bodyPr>
          <a:lstStyle/>
          <a:p>
            <a:r>
              <a:rPr lang="en-US" b="0" i="0" dirty="0">
                <a:solidFill>
                  <a:srgbClr val="374151"/>
                </a:solidFill>
                <a:effectLst/>
                <a:latin typeface="Söhne"/>
              </a:rPr>
              <a:t>Another approach is to use non-parametric methods for outlier detection, which do not assume any specific distribution of the data. </a:t>
            </a:r>
          </a:p>
          <a:p>
            <a:endParaRPr lang="en-US" dirty="0">
              <a:solidFill>
                <a:srgbClr val="374151"/>
              </a:solidFill>
              <a:latin typeface="Söhne"/>
            </a:endParaRPr>
          </a:p>
          <a:p>
            <a:r>
              <a:rPr lang="en-US" b="0" i="0" dirty="0">
                <a:solidFill>
                  <a:srgbClr val="374151"/>
                </a:solidFill>
                <a:effectLst/>
                <a:latin typeface="Söhne"/>
              </a:rPr>
              <a:t>One such method is the Median Absolute Deviation (MAD) method. The MAD is a measure of variability that, unlike the standard deviation and variance, is not sensitive to the values far from the mean, making it more robust to outliers.</a:t>
            </a:r>
            <a:endParaRPr lang="en-ID" dirty="0"/>
          </a:p>
        </p:txBody>
      </p:sp>
      <p:pic>
        <p:nvPicPr>
          <p:cNvPr id="9" name="Picture 8">
            <a:extLst>
              <a:ext uri="{FF2B5EF4-FFF2-40B4-BE49-F238E27FC236}">
                <a16:creationId xmlns:a16="http://schemas.microsoft.com/office/drawing/2014/main" id="{A06479C4-6A61-D4C6-1914-DD4A12027B9B}"/>
              </a:ext>
            </a:extLst>
          </p:cNvPr>
          <p:cNvPicPr>
            <a:picLocks noChangeAspect="1"/>
          </p:cNvPicPr>
          <p:nvPr/>
        </p:nvPicPr>
        <p:blipFill>
          <a:blip r:embed="rId3"/>
          <a:stretch>
            <a:fillRect/>
          </a:stretch>
        </p:blipFill>
        <p:spPr>
          <a:xfrm>
            <a:off x="2861811" y="3321236"/>
            <a:ext cx="6468378" cy="1829055"/>
          </a:xfrm>
          <a:prstGeom prst="rect">
            <a:avLst/>
          </a:prstGeom>
        </p:spPr>
      </p:pic>
      <p:sp>
        <p:nvSpPr>
          <p:cNvPr id="10" name="TextBox 9">
            <a:extLst>
              <a:ext uri="{FF2B5EF4-FFF2-40B4-BE49-F238E27FC236}">
                <a16:creationId xmlns:a16="http://schemas.microsoft.com/office/drawing/2014/main" id="{0F361FB9-1BF3-8719-01BA-5EEB7DAB1C3B}"/>
              </a:ext>
            </a:extLst>
          </p:cNvPr>
          <p:cNvSpPr txBox="1"/>
          <p:nvPr/>
        </p:nvSpPr>
        <p:spPr>
          <a:xfrm>
            <a:off x="873755" y="5337472"/>
            <a:ext cx="10210800" cy="1200329"/>
          </a:xfrm>
          <a:prstGeom prst="rect">
            <a:avLst/>
          </a:prstGeom>
          <a:noFill/>
        </p:spPr>
        <p:txBody>
          <a:bodyPr wrap="square" rtlCol="0">
            <a:spAutoFit/>
          </a:bodyPr>
          <a:lstStyle/>
          <a:p>
            <a:r>
              <a:rPr lang="en-US" b="0" i="0" dirty="0">
                <a:solidFill>
                  <a:srgbClr val="374151"/>
                </a:solidFill>
                <a:effectLst/>
                <a:latin typeface="Söhne"/>
              </a:rPr>
              <a:t>This approach is useful when dealing with skewed data because it does not assume a specific distribution of the data. Instead, it considers points that are far from the median, in terms of the typical deviation (MAD), to be outliers. This makes it more robust to skewed data compared to methods that are based on the mean and standard deviation, such as the Z-score method.</a:t>
            </a:r>
            <a:endParaRPr lang="en-ID" dirty="0"/>
          </a:p>
        </p:txBody>
      </p:sp>
    </p:spTree>
    <p:extLst>
      <p:ext uri="{BB962C8B-B14F-4D97-AF65-F5344CB8AC3E}">
        <p14:creationId xmlns:p14="http://schemas.microsoft.com/office/powerpoint/2010/main" val="3141790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28C3-5707-4C87-B21D-DF2389452C37}"/>
              </a:ext>
            </a:extLst>
          </p:cNvPr>
          <p:cNvSpPr>
            <a:spLocks noGrp="1"/>
          </p:cNvSpPr>
          <p:nvPr>
            <p:ph type="title"/>
          </p:nvPr>
        </p:nvSpPr>
        <p:spPr>
          <a:xfrm>
            <a:off x="914400" y="457200"/>
            <a:ext cx="10696410" cy="487452"/>
          </a:xfrm>
        </p:spPr>
        <p:txBody>
          <a:bodyPr>
            <a:normAutofit fontScale="90000"/>
          </a:bodyPr>
          <a:lstStyle/>
          <a:p>
            <a:r>
              <a:rPr lang="en-US" dirty="0"/>
              <a:t>OUTLIERS  -  MAD</a:t>
            </a:r>
          </a:p>
        </p:txBody>
      </p:sp>
      <p:sp>
        <p:nvSpPr>
          <p:cNvPr id="5" name="Footer Placeholder 4">
            <a:extLst>
              <a:ext uri="{FF2B5EF4-FFF2-40B4-BE49-F238E27FC236}">
                <a16:creationId xmlns:a16="http://schemas.microsoft.com/office/drawing/2014/main" id="{2C392993-94FD-6494-1165-A807050BB56A}"/>
              </a:ext>
            </a:extLst>
          </p:cNvPr>
          <p:cNvSpPr>
            <a:spLocks noGrp="1"/>
          </p:cNvSpPr>
          <p:nvPr>
            <p:ph type="ftr" sz="quarter" idx="11"/>
          </p:nvPr>
        </p:nvSpPr>
        <p:spPr/>
        <p:txBody>
          <a:bodyPr/>
          <a:lstStyle/>
          <a:p>
            <a:r>
              <a:rPr lang="en-US" b="1"/>
              <a:t>Citarum  Cascade Reservoir Operation</a:t>
            </a:r>
            <a:endParaRPr lang="en-US" dirty="0"/>
          </a:p>
        </p:txBody>
      </p:sp>
      <p:sp>
        <p:nvSpPr>
          <p:cNvPr id="6" name="Slide Number Placeholder 5">
            <a:extLst>
              <a:ext uri="{FF2B5EF4-FFF2-40B4-BE49-F238E27FC236}">
                <a16:creationId xmlns:a16="http://schemas.microsoft.com/office/drawing/2014/main" id="{534AC4A6-1981-2CC1-CDF3-519A09E4DB12}"/>
              </a:ext>
            </a:extLst>
          </p:cNvPr>
          <p:cNvSpPr>
            <a:spLocks noGrp="1"/>
          </p:cNvSpPr>
          <p:nvPr>
            <p:ph type="sldNum" sz="quarter" idx="12"/>
          </p:nvPr>
        </p:nvSpPr>
        <p:spPr/>
        <p:txBody>
          <a:bodyPr/>
          <a:lstStyle/>
          <a:p>
            <a:fld id="{3A98EE3D-8CD1-4C3F-BD1C-C98C9596463C}" type="slidenum">
              <a:rPr lang="en-US" smtClean="0"/>
              <a:t>16</a:t>
            </a:fld>
            <a:endParaRPr lang="en-US" dirty="0"/>
          </a:p>
        </p:txBody>
      </p:sp>
      <p:cxnSp>
        <p:nvCxnSpPr>
          <p:cNvPr id="8" name="Straight Connector 7">
            <a:extLst>
              <a:ext uri="{FF2B5EF4-FFF2-40B4-BE49-F238E27FC236}">
                <a16:creationId xmlns:a16="http://schemas.microsoft.com/office/drawing/2014/main" id="{A1F57927-B713-75A8-2D5E-6B4D910B04F7}"/>
              </a:ext>
            </a:extLst>
          </p:cNvPr>
          <p:cNvCxnSpPr>
            <a:cxnSpLocks/>
          </p:cNvCxnSpPr>
          <p:nvPr/>
        </p:nvCxnSpPr>
        <p:spPr>
          <a:xfrm>
            <a:off x="914400" y="1219200"/>
            <a:ext cx="10972800" cy="0"/>
          </a:xfrm>
          <a:prstGeom prst="line">
            <a:avLst/>
          </a:prstGeom>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3BC05FD8-FD26-AEC7-F194-A0282F5A51ED}"/>
              </a:ext>
            </a:extLst>
          </p:cNvPr>
          <p:cNvSpPr txBox="1"/>
          <p:nvPr/>
        </p:nvSpPr>
        <p:spPr>
          <a:xfrm>
            <a:off x="14401800" y="1752600"/>
            <a:ext cx="7543800" cy="923330"/>
          </a:xfrm>
          <a:prstGeom prst="rect">
            <a:avLst/>
          </a:prstGeom>
          <a:noFill/>
        </p:spPr>
        <p:txBody>
          <a:bodyPr wrap="square" rtlCol="0">
            <a:spAutoFit/>
          </a:bodyPr>
          <a:lstStyle/>
          <a:p>
            <a:r>
              <a:rPr lang="en-US" dirty="0"/>
              <a:t>Outliers are detected in June 1992, May 1993, June 1994, March 2010, April 2010, May 2010, June 2013, Feb 2015, Mar 2015, Feb 2016, Mar 2916, Apr 2016, Jun 2016, Nov 2016, Feb 2017, Mar 2017, April 2017</a:t>
            </a:r>
            <a:endParaRPr lang="en-ID" dirty="0"/>
          </a:p>
        </p:txBody>
      </p:sp>
      <p:sp>
        <p:nvSpPr>
          <p:cNvPr id="11" name="TextBox 10">
            <a:extLst>
              <a:ext uri="{FF2B5EF4-FFF2-40B4-BE49-F238E27FC236}">
                <a16:creationId xmlns:a16="http://schemas.microsoft.com/office/drawing/2014/main" id="{02AC975B-BBCE-ADC7-9526-6C9C2CCDADE0}"/>
              </a:ext>
            </a:extLst>
          </p:cNvPr>
          <p:cNvSpPr txBox="1"/>
          <p:nvPr/>
        </p:nvSpPr>
        <p:spPr>
          <a:xfrm>
            <a:off x="762000" y="1574796"/>
            <a:ext cx="4343400" cy="3970318"/>
          </a:xfrm>
          <a:prstGeom prst="rect">
            <a:avLst/>
          </a:prstGeom>
          <a:noFill/>
        </p:spPr>
        <p:txBody>
          <a:bodyPr wrap="square" rtlCol="0">
            <a:spAutoFit/>
          </a:bodyPr>
          <a:lstStyle/>
          <a:p>
            <a:pPr algn="l"/>
            <a:r>
              <a:rPr lang="en-US" b="0" i="0" dirty="0">
                <a:solidFill>
                  <a:srgbClr val="374151"/>
                </a:solidFill>
                <a:effectLst/>
                <a:latin typeface="Söhne"/>
              </a:rPr>
              <a:t>The table above shows the data points in the 'Rainfall' column that are considered as outliers based on the Median Absolute Deviation (MAD) method. These are the data points that fall below the lower threshold (median - 3</a:t>
            </a:r>
            <a:r>
              <a:rPr lang="en-US" b="0" i="1" dirty="0">
                <a:solidFill>
                  <a:srgbClr val="374151"/>
                </a:solidFill>
                <a:effectLst/>
                <a:latin typeface="Söhne"/>
              </a:rPr>
              <a:t>MAD) or above the upper threshold (median + 3</a:t>
            </a:r>
            <a:r>
              <a:rPr lang="en-US" b="0" i="0" dirty="0">
                <a:solidFill>
                  <a:srgbClr val="374151"/>
                </a:solidFill>
                <a:effectLst/>
                <a:latin typeface="Söhne"/>
              </a:rPr>
              <a:t>MAD).</a:t>
            </a:r>
          </a:p>
          <a:p>
            <a:pPr algn="l"/>
            <a:endParaRPr lang="en-US" b="0" i="0" dirty="0">
              <a:solidFill>
                <a:srgbClr val="374151"/>
              </a:solidFill>
              <a:effectLst/>
              <a:latin typeface="Söhne"/>
            </a:endParaRPr>
          </a:p>
          <a:p>
            <a:pPr algn="l"/>
            <a:r>
              <a:rPr lang="en-US" b="0" i="0" dirty="0">
                <a:solidFill>
                  <a:srgbClr val="374151"/>
                </a:solidFill>
                <a:effectLst/>
                <a:latin typeface="Söhne"/>
              </a:rPr>
              <a:t>In total, there are 3104 outliers in the data according to the MAD method. These are days where the rainfall was significantly higher or lower than the typical range (defined by the MAD).</a:t>
            </a:r>
          </a:p>
          <a:p>
            <a:endParaRPr lang="en-ID" dirty="0"/>
          </a:p>
        </p:txBody>
      </p:sp>
      <p:pic>
        <p:nvPicPr>
          <p:cNvPr id="13" name="Picture 12">
            <a:extLst>
              <a:ext uri="{FF2B5EF4-FFF2-40B4-BE49-F238E27FC236}">
                <a16:creationId xmlns:a16="http://schemas.microsoft.com/office/drawing/2014/main" id="{E2917B00-19EF-F342-7B6C-047742A4148E}"/>
              </a:ext>
            </a:extLst>
          </p:cNvPr>
          <p:cNvPicPr>
            <a:picLocks noChangeAspect="1"/>
          </p:cNvPicPr>
          <p:nvPr/>
        </p:nvPicPr>
        <p:blipFill>
          <a:blip r:embed="rId3"/>
          <a:stretch>
            <a:fillRect/>
          </a:stretch>
        </p:blipFill>
        <p:spPr>
          <a:xfrm>
            <a:off x="5286211" y="2514164"/>
            <a:ext cx="6477904" cy="3124636"/>
          </a:xfrm>
          <a:prstGeom prst="rect">
            <a:avLst/>
          </a:prstGeom>
        </p:spPr>
      </p:pic>
    </p:spTree>
    <p:extLst>
      <p:ext uri="{BB962C8B-B14F-4D97-AF65-F5344CB8AC3E}">
        <p14:creationId xmlns:p14="http://schemas.microsoft.com/office/powerpoint/2010/main" val="2360241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28C3-5707-4C87-B21D-DF2389452C37}"/>
              </a:ext>
            </a:extLst>
          </p:cNvPr>
          <p:cNvSpPr>
            <a:spLocks noGrp="1"/>
          </p:cNvSpPr>
          <p:nvPr>
            <p:ph type="title"/>
          </p:nvPr>
        </p:nvSpPr>
        <p:spPr>
          <a:xfrm>
            <a:off x="914400" y="457200"/>
            <a:ext cx="10696410" cy="487452"/>
          </a:xfrm>
        </p:spPr>
        <p:txBody>
          <a:bodyPr>
            <a:normAutofit fontScale="90000"/>
          </a:bodyPr>
          <a:lstStyle/>
          <a:p>
            <a:r>
              <a:rPr lang="en-US" dirty="0"/>
              <a:t>OUTLIERS  - other methods</a:t>
            </a:r>
          </a:p>
        </p:txBody>
      </p:sp>
      <p:sp>
        <p:nvSpPr>
          <p:cNvPr id="5" name="Footer Placeholder 4">
            <a:extLst>
              <a:ext uri="{FF2B5EF4-FFF2-40B4-BE49-F238E27FC236}">
                <a16:creationId xmlns:a16="http://schemas.microsoft.com/office/drawing/2014/main" id="{2C392993-94FD-6494-1165-A807050BB56A}"/>
              </a:ext>
            </a:extLst>
          </p:cNvPr>
          <p:cNvSpPr>
            <a:spLocks noGrp="1"/>
          </p:cNvSpPr>
          <p:nvPr>
            <p:ph type="ftr" sz="quarter" idx="11"/>
          </p:nvPr>
        </p:nvSpPr>
        <p:spPr/>
        <p:txBody>
          <a:bodyPr/>
          <a:lstStyle/>
          <a:p>
            <a:r>
              <a:rPr lang="en-US" b="1"/>
              <a:t>Citarum  Cascade Reservoir Operation</a:t>
            </a:r>
            <a:endParaRPr lang="en-US" dirty="0"/>
          </a:p>
        </p:txBody>
      </p:sp>
      <p:sp>
        <p:nvSpPr>
          <p:cNvPr id="6" name="Slide Number Placeholder 5">
            <a:extLst>
              <a:ext uri="{FF2B5EF4-FFF2-40B4-BE49-F238E27FC236}">
                <a16:creationId xmlns:a16="http://schemas.microsoft.com/office/drawing/2014/main" id="{534AC4A6-1981-2CC1-CDF3-519A09E4DB12}"/>
              </a:ext>
            </a:extLst>
          </p:cNvPr>
          <p:cNvSpPr>
            <a:spLocks noGrp="1"/>
          </p:cNvSpPr>
          <p:nvPr>
            <p:ph type="sldNum" sz="quarter" idx="12"/>
          </p:nvPr>
        </p:nvSpPr>
        <p:spPr/>
        <p:txBody>
          <a:bodyPr/>
          <a:lstStyle/>
          <a:p>
            <a:fld id="{3A98EE3D-8CD1-4C3F-BD1C-C98C9596463C}" type="slidenum">
              <a:rPr lang="en-US" smtClean="0"/>
              <a:t>17</a:t>
            </a:fld>
            <a:endParaRPr lang="en-US" dirty="0"/>
          </a:p>
        </p:txBody>
      </p:sp>
      <p:cxnSp>
        <p:nvCxnSpPr>
          <p:cNvPr id="8" name="Straight Connector 7">
            <a:extLst>
              <a:ext uri="{FF2B5EF4-FFF2-40B4-BE49-F238E27FC236}">
                <a16:creationId xmlns:a16="http://schemas.microsoft.com/office/drawing/2014/main" id="{A1F57927-B713-75A8-2D5E-6B4D910B04F7}"/>
              </a:ext>
            </a:extLst>
          </p:cNvPr>
          <p:cNvCxnSpPr>
            <a:cxnSpLocks/>
          </p:cNvCxnSpPr>
          <p:nvPr/>
        </p:nvCxnSpPr>
        <p:spPr>
          <a:xfrm>
            <a:off x="914400" y="1219200"/>
            <a:ext cx="10972800" cy="0"/>
          </a:xfrm>
          <a:prstGeom prst="line">
            <a:avLst/>
          </a:prstGeom>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3BC05FD8-FD26-AEC7-F194-A0282F5A51ED}"/>
              </a:ext>
            </a:extLst>
          </p:cNvPr>
          <p:cNvSpPr txBox="1"/>
          <p:nvPr/>
        </p:nvSpPr>
        <p:spPr>
          <a:xfrm>
            <a:off x="1143000" y="1676400"/>
            <a:ext cx="7543800" cy="1477328"/>
          </a:xfrm>
          <a:prstGeom prst="rect">
            <a:avLst/>
          </a:prstGeom>
          <a:noFill/>
        </p:spPr>
        <p:txBody>
          <a:bodyPr wrap="square" rtlCol="0">
            <a:spAutoFit/>
          </a:bodyPr>
          <a:lstStyle/>
          <a:p>
            <a:r>
              <a:rPr lang="en-US" b="1" i="0" dirty="0">
                <a:effectLst/>
                <a:latin typeface="Söhne"/>
              </a:rPr>
              <a:t>Time Series Decomposition:</a:t>
            </a:r>
            <a:r>
              <a:rPr lang="en-US" b="0" i="0" dirty="0">
                <a:solidFill>
                  <a:srgbClr val="374151"/>
                </a:solidFill>
                <a:effectLst/>
                <a:latin typeface="Söhne"/>
              </a:rPr>
              <a:t> This method breaks down a time series into its trend, seasonality, and residual components. Outliers can often be detected in the residuals after the trend and seasonal components have been removed. This can be done using methods like STL (Seasonal and Trend decomposition using Loess).</a:t>
            </a:r>
            <a:endParaRPr lang="en-ID" dirty="0"/>
          </a:p>
        </p:txBody>
      </p:sp>
      <p:sp>
        <p:nvSpPr>
          <p:cNvPr id="3" name="TextBox 2">
            <a:extLst>
              <a:ext uri="{FF2B5EF4-FFF2-40B4-BE49-F238E27FC236}">
                <a16:creationId xmlns:a16="http://schemas.microsoft.com/office/drawing/2014/main" id="{E88108F7-8DD2-FBD7-8606-6ED8A731A0EA}"/>
              </a:ext>
            </a:extLst>
          </p:cNvPr>
          <p:cNvSpPr txBox="1"/>
          <p:nvPr/>
        </p:nvSpPr>
        <p:spPr>
          <a:xfrm>
            <a:off x="1136374" y="3419061"/>
            <a:ext cx="7543800" cy="1200329"/>
          </a:xfrm>
          <a:prstGeom prst="rect">
            <a:avLst/>
          </a:prstGeom>
          <a:noFill/>
        </p:spPr>
        <p:txBody>
          <a:bodyPr wrap="square" rtlCol="0">
            <a:spAutoFit/>
          </a:bodyPr>
          <a:lstStyle/>
          <a:p>
            <a:r>
              <a:rPr lang="en-US" b="1" i="0" dirty="0" err="1">
                <a:effectLst/>
                <a:latin typeface="Söhne"/>
              </a:rPr>
              <a:t>AutoRegressive</a:t>
            </a:r>
            <a:r>
              <a:rPr lang="en-US" b="1" i="0" dirty="0">
                <a:effectLst/>
                <a:latin typeface="Söhne"/>
              </a:rPr>
              <a:t> Integrated Moving Average (ARIMA):</a:t>
            </a:r>
            <a:r>
              <a:rPr lang="en-US" b="0" i="0" dirty="0">
                <a:solidFill>
                  <a:srgbClr val="374151"/>
                </a:solidFill>
                <a:effectLst/>
                <a:latin typeface="Söhne"/>
              </a:rPr>
              <a:t> This is a forecasting technique that can be used to model time series data. The residuals from this model can be examined to identify outliers. This method is particularly useful for time series data with a trend and/or seasonal component.</a:t>
            </a:r>
            <a:endParaRPr lang="en-ID" dirty="0"/>
          </a:p>
        </p:txBody>
      </p:sp>
      <p:sp>
        <p:nvSpPr>
          <p:cNvPr id="9" name="TextBox 8">
            <a:extLst>
              <a:ext uri="{FF2B5EF4-FFF2-40B4-BE49-F238E27FC236}">
                <a16:creationId xmlns:a16="http://schemas.microsoft.com/office/drawing/2014/main" id="{75898990-6CE5-98AB-BA7D-0423C418C67C}"/>
              </a:ext>
            </a:extLst>
          </p:cNvPr>
          <p:cNvSpPr txBox="1"/>
          <p:nvPr/>
        </p:nvSpPr>
        <p:spPr>
          <a:xfrm>
            <a:off x="1136374" y="4860073"/>
            <a:ext cx="7543800" cy="1754326"/>
          </a:xfrm>
          <a:prstGeom prst="rect">
            <a:avLst/>
          </a:prstGeom>
          <a:noFill/>
        </p:spPr>
        <p:txBody>
          <a:bodyPr wrap="square" rtlCol="0">
            <a:spAutoFit/>
          </a:bodyPr>
          <a:lstStyle/>
          <a:p>
            <a:r>
              <a:rPr lang="en-US" b="1" i="0" dirty="0">
                <a:effectLst/>
                <a:latin typeface="Söhne"/>
              </a:rPr>
              <a:t>Machine Learning Models:</a:t>
            </a:r>
            <a:r>
              <a:rPr lang="en-US" b="0" i="0" dirty="0">
                <a:solidFill>
                  <a:srgbClr val="374151"/>
                </a:solidFill>
                <a:effectLst/>
                <a:latin typeface="Söhne"/>
              </a:rPr>
              <a:t> More advanced machine learning methods can be used to model the time series data and detect outliers. For example, an LSTM (Long Short-Term Memory) neural network can be trained to forecast the time series, and outliers can be identified as points where the actual value deviates significantly from the predicted value. This approach can handle complex patterns and dependencies in the data.</a:t>
            </a:r>
            <a:endParaRPr lang="en-ID" dirty="0"/>
          </a:p>
        </p:txBody>
      </p:sp>
    </p:spTree>
    <p:extLst>
      <p:ext uri="{BB962C8B-B14F-4D97-AF65-F5344CB8AC3E}">
        <p14:creationId xmlns:p14="http://schemas.microsoft.com/office/powerpoint/2010/main" val="517221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28C3-5707-4C87-B21D-DF2389452C37}"/>
              </a:ext>
            </a:extLst>
          </p:cNvPr>
          <p:cNvSpPr>
            <a:spLocks noGrp="1"/>
          </p:cNvSpPr>
          <p:nvPr>
            <p:ph type="title"/>
          </p:nvPr>
        </p:nvSpPr>
        <p:spPr>
          <a:xfrm>
            <a:off x="914400" y="457200"/>
            <a:ext cx="10696410" cy="487452"/>
          </a:xfrm>
        </p:spPr>
        <p:txBody>
          <a:bodyPr>
            <a:normAutofit fontScale="90000"/>
          </a:bodyPr>
          <a:lstStyle/>
          <a:p>
            <a:r>
              <a:rPr lang="en-US" dirty="0"/>
              <a:t>OUTLIERS  - other methods</a:t>
            </a:r>
          </a:p>
        </p:txBody>
      </p:sp>
      <p:sp>
        <p:nvSpPr>
          <p:cNvPr id="5" name="Footer Placeholder 4">
            <a:extLst>
              <a:ext uri="{FF2B5EF4-FFF2-40B4-BE49-F238E27FC236}">
                <a16:creationId xmlns:a16="http://schemas.microsoft.com/office/drawing/2014/main" id="{2C392993-94FD-6494-1165-A807050BB56A}"/>
              </a:ext>
            </a:extLst>
          </p:cNvPr>
          <p:cNvSpPr>
            <a:spLocks noGrp="1"/>
          </p:cNvSpPr>
          <p:nvPr>
            <p:ph type="ftr" sz="quarter" idx="11"/>
          </p:nvPr>
        </p:nvSpPr>
        <p:spPr/>
        <p:txBody>
          <a:bodyPr/>
          <a:lstStyle/>
          <a:p>
            <a:r>
              <a:rPr lang="en-US" b="1"/>
              <a:t>Citarum  Cascade Reservoir Operation</a:t>
            </a:r>
            <a:endParaRPr lang="en-US" dirty="0"/>
          </a:p>
        </p:txBody>
      </p:sp>
      <p:sp>
        <p:nvSpPr>
          <p:cNvPr id="6" name="Slide Number Placeholder 5">
            <a:extLst>
              <a:ext uri="{FF2B5EF4-FFF2-40B4-BE49-F238E27FC236}">
                <a16:creationId xmlns:a16="http://schemas.microsoft.com/office/drawing/2014/main" id="{534AC4A6-1981-2CC1-CDF3-519A09E4DB12}"/>
              </a:ext>
            </a:extLst>
          </p:cNvPr>
          <p:cNvSpPr>
            <a:spLocks noGrp="1"/>
          </p:cNvSpPr>
          <p:nvPr>
            <p:ph type="sldNum" sz="quarter" idx="12"/>
          </p:nvPr>
        </p:nvSpPr>
        <p:spPr/>
        <p:txBody>
          <a:bodyPr/>
          <a:lstStyle/>
          <a:p>
            <a:fld id="{3A98EE3D-8CD1-4C3F-BD1C-C98C9596463C}" type="slidenum">
              <a:rPr lang="en-US" smtClean="0"/>
              <a:t>18</a:t>
            </a:fld>
            <a:endParaRPr lang="en-US" dirty="0"/>
          </a:p>
        </p:txBody>
      </p:sp>
      <p:cxnSp>
        <p:nvCxnSpPr>
          <p:cNvPr id="8" name="Straight Connector 7">
            <a:extLst>
              <a:ext uri="{FF2B5EF4-FFF2-40B4-BE49-F238E27FC236}">
                <a16:creationId xmlns:a16="http://schemas.microsoft.com/office/drawing/2014/main" id="{A1F57927-B713-75A8-2D5E-6B4D910B04F7}"/>
              </a:ext>
            </a:extLst>
          </p:cNvPr>
          <p:cNvCxnSpPr>
            <a:cxnSpLocks/>
          </p:cNvCxnSpPr>
          <p:nvPr/>
        </p:nvCxnSpPr>
        <p:spPr>
          <a:xfrm>
            <a:off x="914400" y="1219200"/>
            <a:ext cx="109728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C0AACFF-F9D8-F76B-6D8E-D5AD1C287DA8}"/>
              </a:ext>
            </a:extLst>
          </p:cNvPr>
          <p:cNvSpPr txBox="1"/>
          <p:nvPr/>
        </p:nvSpPr>
        <p:spPr>
          <a:xfrm>
            <a:off x="914401" y="1676400"/>
            <a:ext cx="9905999" cy="923330"/>
          </a:xfrm>
          <a:prstGeom prst="rect">
            <a:avLst/>
          </a:prstGeom>
          <a:noFill/>
        </p:spPr>
        <p:txBody>
          <a:bodyPr wrap="square" rtlCol="0">
            <a:spAutoFit/>
          </a:bodyPr>
          <a:lstStyle/>
          <a:p>
            <a:r>
              <a:rPr lang="en-US" b="1" i="0" dirty="0">
                <a:effectLst/>
                <a:latin typeface="Söhne"/>
              </a:rPr>
              <a:t>Change Point Detection:</a:t>
            </a:r>
            <a:r>
              <a:rPr lang="en-US" b="0" i="0" dirty="0">
                <a:solidFill>
                  <a:srgbClr val="374151"/>
                </a:solidFill>
                <a:effectLst/>
                <a:latin typeface="Söhne"/>
              </a:rPr>
              <a:t> This is a method that detects points where the statistical properties of the time series data change. This could be a change in mean, variance, or distribution of the data. Outliers would be identified as points that are associated with a change.</a:t>
            </a:r>
            <a:endParaRPr lang="en-ID" dirty="0"/>
          </a:p>
        </p:txBody>
      </p:sp>
      <p:sp>
        <p:nvSpPr>
          <p:cNvPr id="10" name="TextBox 9">
            <a:extLst>
              <a:ext uri="{FF2B5EF4-FFF2-40B4-BE49-F238E27FC236}">
                <a16:creationId xmlns:a16="http://schemas.microsoft.com/office/drawing/2014/main" id="{9506387A-22BE-B2C8-D79C-F3022B5A722D}"/>
              </a:ext>
            </a:extLst>
          </p:cNvPr>
          <p:cNvSpPr txBox="1"/>
          <p:nvPr/>
        </p:nvSpPr>
        <p:spPr>
          <a:xfrm>
            <a:off x="914401" y="2898227"/>
            <a:ext cx="9905999" cy="923330"/>
          </a:xfrm>
          <a:prstGeom prst="rect">
            <a:avLst/>
          </a:prstGeom>
          <a:noFill/>
        </p:spPr>
        <p:txBody>
          <a:bodyPr wrap="square" rtlCol="0">
            <a:spAutoFit/>
          </a:bodyPr>
          <a:lstStyle/>
          <a:p>
            <a:r>
              <a:rPr lang="en-US" b="1" i="0" dirty="0">
                <a:effectLst/>
                <a:latin typeface="Söhne"/>
              </a:rPr>
              <a:t>Bollinger Bands:</a:t>
            </a:r>
            <a:r>
              <a:rPr lang="en-US" b="0" i="0" dirty="0">
                <a:solidFill>
                  <a:srgbClr val="374151"/>
                </a:solidFill>
                <a:effectLst/>
                <a:latin typeface="Söhne"/>
              </a:rPr>
              <a:t> This is a method used in finance which could be applied to any time series data. It involves creating an upper and lower band around the moving average of a series. Any data point that falls outside these bands could be considered an outlier.</a:t>
            </a:r>
            <a:endParaRPr lang="en-ID" dirty="0"/>
          </a:p>
        </p:txBody>
      </p:sp>
      <p:sp>
        <p:nvSpPr>
          <p:cNvPr id="11" name="TextBox 10">
            <a:extLst>
              <a:ext uri="{FF2B5EF4-FFF2-40B4-BE49-F238E27FC236}">
                <a16:creationId xmlns:a16="http://schemas.microsoft.com/office/drawing/2014/main" id="{AD53D081-8772-7B70-3F81-EF9C9357CA2C}"/>
              </a:ext>
            </a:extLst>
          </p:cNvPr>
          <p:cNvSpPr txBox="1"/>
          <p:nvPr/>
        </p:nvSpPr>
        <p:spPr>
          <a:xfrm>
            <a:off x="914401" y="4258270"/>
            <a:ext cx="9905999" cy="1200329"/>
          </a:xfrm>
          <a:prstGeom prst="rect">
            <a:avLst/>
          </a:prstGeom>
          <a:noFill/>
        </p:spPr>
        <p:txBody>
          <a:bodyPr wrap="square" rtlCol="0">
            <a:spAutoFit/>
          </a:bodyPr>
          <a:lstStyle/>
          <a:p>
            <a:r>
              <a:rPr lang="en-US" b="0" i="0" dirty="0">
                <a:solidFill>
                  <a:srgbClr val="374151"/>
                </a:solidFill>
                <a:effectLst/>
                <a:latin typeface="Söhne"/>
              </a:rPr>
              <a:t>Remember that each method has its strengths and weaknesses and may be more or less suitable depending on the characteristics of your specific time series data (e.g., whether it has a trend, seasonal component, etc.). It's also important to remember that not all outliers are bad or should be removed - some outliers may carry important information about the process generating the data.</a:t>
            </a:r>
            <a:endParaRPr lang="en-ID" dirty="0"/>
          </a:p>
        </p:txBody>
      </p:sp>
    </p:spTree>
    <p:extLst>
      <p:ext uri="{BB962C8B-B14F-4D97-AF65-F5344CB8AC3E}">
        <p14:creationId xmlns:p14="http://schemas.microsoft.com/office/powerpoint/2010/main" val="649332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28C3-5707-4C87-B21D-DF2389452C37}"/>
              </a:ext>
            </a:extLst>
          </p:cNvPr>
          <p:cNvSpPr>
            <a:spLocks noGrp="1"/>
          </p:cNvSpPr>
          <p:nvPr>
            <p:ph type="title"/>
          </p:nvPr>
        </p:nvSpPr>
        <p:spPr>
          <a:xfrm>
            <a:off x="914400" y="457200"/>
            <a:ext cx="10696410" cy="487452"/>
          </a:xfrm>
        </p:spPr>
        <p:txBody>
          <a:bodyPr>
            <a:normAutofit fontScale="90000"/>
          </a:bodyPr>
          <a:lstStyle/>
          <a:p>
            <a:r>
              <a:rPr lang="en-US" dirty="0"/>
              <a:t>OUTLIERS  - BOLLINGER BANDS</a:t>
            </a:r>
          </a:p>
        </p:txBody>
      </p:sp>
      <p:sp>
        <p:nvSpPr>
          <p:cNvPr id="5" name="Footer Placeholder 4">
            <a:extLst>
              <a:ext uri="{FF2B5EF4-FFF2-40B4-BE49-F238E27FC236}">
                <a16:creationId xmlns:a16="http://schemas.microsoft.com/office/drawing/2014/main" id="{2C392993-94FD-6494-1165-A807050BB56A}"/>
              </a:ext>
            </a:extLst>
          </p:cNvPr>
          <p:cNvSpPr>
            <a:spLocks noGrp="1"/>
          </p:cNvSpPr>
          <p:nvPr>
            <p:ph type="ftr" sz="quarter" idx="11"/>
          </p:nvPr>
        </p:nvSpPr>
        <p:spPr/>
        <p:txBody>
          <a:bodyPr/>
          <a:lstStyle/>
          <a:p>
            <a:r>
              <a:rPr lang="en-US" b="1"/>
              <a:t>Citarum  Cascade Reservoir Operation</a:t>
            </a:r>
            <a:endParaRPr lang="en-US" dirty="0"/>
          </a:p>
        </p:txBody>
      </p:sp>
      <p:sp>
        <p:nvSpPr>
          <p:cNvPr id="6" name="Slide Number Placeholder 5">
            <a:extLst>
              <a:ext uri="{FF2B5EF4-FFF2-40B4-BE49-F238E27FC236}">
                <a16:creationId xmlns:a16="http://schemas.microsoft.com/office/drawing/2014/main" id="{534AC4A6-1981-2CC1-CDF3-519A09E4DB12}"/>
              </a:ext>
            </a:extLst>
          </p:cNvPr>
          <p:cNvSpPr>
            <a:spLocks noGrp="1"/>
          </p:cNvSpPr>
          <p:nvPr>
            <p:ph type="sldNum" sz="quarter" idx="12"/>
          </p:nvPr>
        </p:nvSpPr>
        <p:spPr/>
        <p:txBody>
          <a:bodyPr/>
          <a:lstStyle/>
          <a:p>
            <a:fld id="{3A98EE3D-8CD1-4C3F-BD1C-C98C9596463C}" type="slidenum">
              <a:rPr lang="en-US" smtClean="0"/>
              <a:t>19</a:t>
            </a:fld>
            <a:endParaRPr lang="en-US" dirty="0"/>
          </a:p>
        </p:txBody>
      </p:sp>
      <p:cxnSp>
        <p:nvCxnSpPr>
          <p:cNvPr id="8" name="Straight Connector 7">
            <a:extLst>
              <a:ext uri="{FF2B5EF4-FFF2-40B4-BE49-F238E27FC236}">
                <a16:creationId xmlns:a16="http://schemas.microsoft.com/office/drawing/2014/main" id="{A1F57927-B713-75A8-2D5E-6B4D910B04F7}"/>
              </a:ext>
            </a:extLst>
          </p:cNvPr>
          <p:cNvCxnSpPr>
            <a:cxnSpLocks/>
          </p:cNvCxnSpPr>
          <p:nvPr/>
        </p:nvCxnSpPr>
        <p:spPr>
          <a:xfrm>
            <a:off x="914400" y="1219200"/>
            <a:ext cx="109728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C0AACFF-F9D8-F76B-6D8E-D5AD1C287DA8}"/>
              </a:ext>
            </a:extLst>
          </p:cNvPr>
          <p:cNvSpPr txBox="1"/>
          <p:nvPr/>
        </p:nvSpPr>
        <p:spPr>
          <a:xfrm>
            <a:off x="907915" y="1522486"/>
            <a:ext cx="4730885" cy="1384995"/>
          </a:xfrm>
          <a:prstGeom prst="rect">
            <a:avLst/>
          </a:prstGeom>
          <a:noFill/>
        </p:spPr>
        <p:txBody>
          <a:bodyPr wrap="square" rtlCol="0">
            <a:spAutoFit/>
          </a:bodyPr>
          <a:lstStyle/>
          <a:p>
            <a:r>
              <a:rPr lang="en-US" sz="1400" b="0" i="0" dirty="0">
                <a:solidFill>
                  <a:srgbClr val="374151"/>
                </a:solidFill>
                <a:effectLst/>
                <a:latin typeface="Söhne"/>
              </a:rPr>
              <a:t>Sure, let's apply Bollinger Bands to the data. Bollinger Bands consist of a simple moving average (SMA), and two standard deviation lines that are a certain distance (usually 2 standard deviations, which captures about 95% of the variation if the data is normally distributed) away from the SMA. Points that fall outside the bands are considered potential outliers.</a:t>
            </a:r>
            <a:endParaRPr lang="en-ID" sz="1400" dirty="0"/>
          </a:p>
        </p:txBody>
      </p:sp>
      <p:sp>
        <p:nvSpPr>
          <p:cNvPr id="3" name="TextBox 2">
            <a:extLst>
              <a:ext uri="{FF2B5EF4-FFF2-40B4-BE49-F238E27FC236}">
                <a16:creationId xmlns:a16="http://schemas.microsoft.com/office/drawing/2014/main" id="{F1E57D6D-08B2-C426-B6C4-9F83E408902F}"/>
              </a:ext>
            </a:extLst>
          </p:cNvPr>
          <p:cNvSpPr txBox="1"/>
          <p:nvPr/>
        </p:nvSpPr>
        <p:spPr>
          <a:xfrm>
            <a:off x="914400" y="3429000"/>
            <a:ext cx="4343400" cy="1200329"/>
          </a:xfrm>
          <a:prstGeom prst="rect">
            <a:avLst/>
          </a:prstGeom>
          <a:noFill/>
        </p:spPr>
        <p:txBody>
          <a:bodyPr wrap="square" rtlCol="0">
            <a:spAutoFit/>
          </a:bodyPr>
          <a:lstStyle/>
          <a:p>
            <a:pPr marL="285750" indent="-285750">
              <a:buFont typeface="Arial" panose="020B0604020202020204" pitchFamily="34" charset="0"/>
              <a:buChar char="•"/>
            </a:pPr>
            <a:r>
              <a:rPr lang="en-US" sz="1200" dirty="0"/>
              <a:t>Calculate the moving average (usually a 20-period SMA is used, but we will use a 12-month SAM to account for potential yearly seasonality)</a:t>
            </a:r>
          </a:p>
          <a:p>
            <a:pPr marL="285750" indent="-285750">
              <a:buFont typeface="Arial" panose="020B0604020202020204" pitchFamily="34" charset="0"/>
              <a:buChar char="•"/>
            </a:pPr>
            <a:r>
              <a:rPr lang="en-US" sz="1200" dirty="0"/>
              <a:t>Calculate the standard deviation</a:t>
            </a:r>
          </a:p>
          <a:p>
            <a:pPr marL="285750" indent="-285750">
              <a:buFont typeface="Arial" panose="020B0604020202020204" pitchFamily="34" charset="0"/>
              <a:buChar char="•"/>
            </a:pPr>
            <a:r>
              <a:rPr lang="en-US" sz="1200" dirty="0"/>
              <a:t>Create two lines , one that is SMA + 2 * SD (Upper Bollinger Band) and one that is ‘SMA – 2 *SD’ (Lower Bollinger Band)</a:t>
            </a:r>
            <a:endParaRPr lang="en-ID" sz="1200" dirty="0"/>
          </a:p>
        </p:txBody>
      </p:sp>
      <p:pic>
        <p:nvPicPr>
          <p:cNvPr id="12" name="Picture 11">
            <a:extLst>
              <a:ext uri="{FF2B5EF4-FFF2-40B4-BE49-F238E27FC236}">
                <a16:creationId xmlns:a16="http://schemas.microsoft.com/office/drawing/2014/main" id="{52B07F2E-F028-2E20-3315-590BC4362750}"/>
              </a:ext>
            </a:extLst>
          </p:cNvPr>
          <p:cNvPicPr>
            <a:picLocks noChangeAspect="1"/>
          </p:cNvPicPr>
          <p:nvPr/>
        </p:nvPicPr>
        <p:blipFill>
          <a:blip r:embed="rId3"/>
          <a:stretch>
            <a:fillRect/>
          </a:stretch>
        </p:blipFill>
        <p:spPr>
          <a:xfrm>
            <a:off x="5698787" y="1333986"/>
            <a:ext cx="5977577" cy="2886948"/>
          </a:xfrm>
          <a:prstGeom prst="rect">
            <a:avLst/>
          </a:prstGeom>
        </p:spPr>
      </p:pic>
      <p:sp>
        <p:nvSpPr>
          <p:cNvPr id="13" name="TextBox 12">
            <a:extLst>
              <a:ext uri="{FF2B5EF4-FFF2-40B4-BE49-F238E27FC236}">
                <a16:creationId xmlns:a16="http://schemas.microsoft.com/office/drawing/2014/main" id="{4B1B7AB4-8AA7-5781-2D69-15E97AE27CFE}"/>
              </a:ext>
            </a:extLst>
          </p:cNvPr>
          <p:cNvSpPr txBox="1"/>
          <p:nvPr/>
        </p:nvSpPr>
        <p:spPr>
          <a:xfrm>
            <a:off x="5698787" y="4480715"/>
            <a:ext cx="6248400" cy="1292662"/>
          </a:xfrm>
          <a:prstGeom prst="rect">
            <a:avLst/>
          </a:prstGeom>
          <a:noFill/>
        </p:spPr>
        <p:txBody>
          <a:bodyPr wrap="square" rtlCol="0">
            <a:spAutoFit/>
          </a:bodyPr>
          <a:lstStyle/>
          <a:p>
            <a:pPr algn="l"/>
            <a:r>
              <a:rPr lang="en-US" sz="1200" b="0" i="0" dirty="0">
                <a:solidFill>
                  <a:srgbClr val="374151"/>
                </a:solidFill>
                <a:effectLst/>
                <a:latin typeface="Söhne"/>
              </a:rPr>
              <a:t>Here's the plot of the Rainfall data with Bollinger Bands. The original data is shown in blue, the 30-day Simple Moving Average (SMA) is in red, and the Upper and Lower Bollinger Bands are in green. The area between the Bollinger Bands is shaded in gray.</a:t>
            </a:r>
          </a:p>
          <a:p>
            <a:pPr algn="l"/>
            <a:r>
              <a:rPr lang="en-US" sz="1200" b="0" i="0" dirty="0">
                <a:solidFill>
                  <a:srgbClr val="374151"/>
                </a:solidFill>
                <a:effectLst/>
                <a:latin typeface="Söhne"/>
              </a:rPr>
              <a:t>Points that lie above the Upper Bollinger Band or below the Lower Bollinger Band are considered potential outliers as they deviate significantly from the 30-day SMA.</a:t>
            </a:r>
          </a:p>
          <a:p>
            <a:endParaRPr lang="en-ID" dirty="0"/>
          </a:p>
        </p:txBody>
      </p:sp>
    </p:spTree>
    <p:extLst>
      <p:ext uri="{BB962C8B-B14F-4D97-AF65-F5344CB8AC3E}">
        <p14:creationId xmlns:p14="http://schemas.microsoft.com/office/powerpoint/2010/main" val="3818915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28C3-5707-4C87-B21D-DF2389452C37}"/>
              </a:ext>
            </a:extLst>
          </p:cNvPr>
          <p:cNvSpPr>
            <a:spLocks noGrp="1"/>
          </p:cNvSpPr>
          <p:nvPr>
            <p:ph type="title"/>
          </p:nvPr>
        </p:nvSpPr>
        <p:spPr>
          <a:xfrm>
            <a:off x="914400" y="457200"/>
            <a:ext cx="10696410" cy="487452"/>
          </a:xfrm>
        </p:spPr>
        <p:txBody>
          <a:bodyPr>
            <a:normAutofit fontScale="90000"/>
          </a:bodyPr>
          <a:lstStyle/>
          <a:p>
            <a:r>
              <a:rPr lang="en-US" dirty="0"/>
              <a:t>OUTLIERS  - OUTLIER DETECTION</a:t>
            </a:r>
          </a:p>
        </p:txBody>
      </p:sp>
      <p:sp>
        <p:nvSpPr>
          <p:cNvPr id="5" name="Footer Placeholder 4">
            <a:extLst>
              <a:ext uri="{FF2B5EF4-FFF2-40B4-BE49-F238E27FC236}">
                <a16:creationId xmlns:a16="http://schemas.microsoft.com/office/drawing/2014/main" id="{2C392993-94FD-6494-1165-A807050BB56A}"/>
              </a:ext>
            </a:extLst>
          </p:cNvPr>
          <p:cNvSpPr>
            <a:spLocks noGrp="1"/>
          </p:cNvSpPr>
          <p:nvPr>
            <p:ph type="ftr" sz="quarter" idx="11"/>
          </p:nvPr>
        </p:nvSpPr>
        <p:spPr/>
        <p:txBody>
          <a:bodyPr/>
          <a:lstStyle/>
          <a:p>
            <a:r>
              <a:rPr lang="en-US" b="1"/>
              <a:t>Citarum  Cascade Reservoir Operation</a:t>
            </a:r>
            <a:endParaRPr lang="en-US" dirty="0"/>
          </a:p>
        </p:txBody>
      </p:sp>
      <p:sp>
        <p:nvSpPr>
          <p:cNvPr id="6" name="Slide Number Placeholder 5">
            <a:extLst>
              <a:ext uri="{FF2B5EF4-FFF2-40B4-BE49-F238E27FC236}">
                <a16:creationId xmlns:a16="http://schemas.microsoft.com/office/drawing/2014/main" id="{534AC4A6-1981-2CC1-CDF3-519A09E4DB12}"/>
              </a:ext>
            </a:extLst>
          </p:cNvPr>
          <p:cNvSpPr>
            <a:spLocks noGrp="1"/>
          </p:cNvSpPr>
          <p:nvPr>
            <p:ph type="sldNum" sz="quarter" idx="12"/>
          </p:nvPr>
        </p:nvSpPr>
        <p:spPr/>
        <p:txBody>
          <a:bodyPr/>
          <a:lstStyle/>
          <a:p>
            <a:fld id="{3A98EE3D-8CD1-4C3F-BD1C-C98C9596463C}" type="slidenum">
              <a:rPr lang="en-US" smtClean="0"/>
              <a:t>2</a:t>
            </a:fld>
            <a:endParaRPr lang="en-US" dirty="0"/>
          </a:p>
        </p:txBody>
      </p:sp>
      <p:cxnSp>
        <p:nvCxnSpPr>
          <p:cNvPr id="8" name="Straight Connector 7">
            <a:extLst>
              <a:ext uri="{FF2B5EF4-FFF2-40B4-BE49-F238E27FC236}">
                <a16:creationId xmlns:a16="http://schemas.microsoft.com/office/drawing/2014/main" id="{A1F57927-B713-75A8-2D5E-6B4D910B04F7}"/>
              </a:ext>
            </a:extLst>
          </p:cNvPr>
          <p:cNvCxnSpPr>
            <a:cxnSpLocks/>
          </p:cNvCxnSpPr>
          <p:nvPr/>
        </p:nvCxnSpPr>
        <p:spPr>
          <a:xfrm>
            <a:off x="914400" y="1219200"/>
            <a:ext cx="109728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D51788D8-2014-FCA1-10ED-D5118195DF06}"/>
              </a:ext>
            </a:extLst>
          </p:cNvPr>
          <p:cNvSpPr txBox="1"/>
          <p:nvPr/>
        </p:nvSpPr>
        <p:spPr>
          <a:xfrm>
            <a:off x="1066800" y="1828800"/>
            <a:ext cx="9829800" cy="1200329"/>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374151"/>
                </a:solidFill>
                <a:effectLst/>
                <a:latin typeface="Söhne"/>
              </a:rPr>
              <a:t>Plot the time series data to visually inspect for outliers.</a:t>
            </a:r>
          </a:p>
          <a:p>
            <a:pPr marL="285750" indent="-285750" algn="l">
              <a:buFont typeface="Arial" panose="020B0604020202020204" pitchFamily="34" charset="0"/>
              <a:buChar char="•"/>
            </a:pPr>
            <a:r>
              <a:rPr lang="en-US" b="0" i="0" dirty="0">
                <a:solidFill>
                  <a:srgbClr val="374151"/>
                </a:solidFill>
                <a:effectLst/>
                <a:latin typeface="Söhne"/>
              </a:rPr>
              <a:t>Use statistical methods to detect outliers, such as the Z-score or the Interquartile Range (IQR) method.</a:t>
            </a:r>
          </a:p>
          <a:p>
            <a:endParaRPr lang="en-ID" dirty="0"/>
          </a:p>
        </p:txBody>
      </p:sp>
    </p:spTree>
    <p:extLst>
      <p:ext uri="{BB962C8B-B14F-4D97-AF65-F5344CB8AC3E}">
        <p14:creationId xmlns:p14="http://schemas.microsoft.com/office/powerpoint/2010/main" val="200211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28C3-5707-4C87-B21D-DF2389452C37}"/>
              </a:ext>
            </a:extLst>
          </p:cNvPr>
          <p:cNvSpPr>
            <a:spLocks noGrp="1"/>
          </p:cNvSpPr>
          <p:nvPr>
            <p:ph type="title"/>
          </p:nvPr>
        </p:nvSpPr>
        <p:spPr>
          <a:xfrm>
            <a:off x="914400" y="457200"/>
            <a:ext cx="10696410" cy="487452"/>
          </a:xfrm>
        </p:spPr>
        <p:txBody>
          <a:bodyPr>
            <a:normAutofit fontScale="90000"/>
          </a:bodyPr>
          <a:lstStyle/>
          <a:p>
            <a:r>
              <a:rPr lang="en-US" dirty="0"/>
              <a:t>OUTLIERS  - change point detection</a:t>
            </a:r>
          </a:p>
        </p:txBody>
      </p:sp>
      <p:sp>
        <p:nvSpPr>
          <p:cNvPr id="5" name="Footer Placeholder 4">
            <a:extLst>
              <a:ext uri="{FF2B5EF4-FFF2-40B4-BE49-F238E27FC236}">
                <a16:creationId xmlns:a16="http://schemas.microsoft.com/office/drawing/2014/main" id="{2C392993-94FD-6494-1165-A807050BB56A}"/>
              </a:ext>
            </a:extLst>
          </p:cNvPr>
          <p:cNvSpPr>
            <a:spLocks noGrp="1"/>
          </p:cNvSpPr>
          <p:nvPr>
            <p:ph type="ftr" sz="quarter" idx="11"/>
          </p:nvPr>
        </p:nvSpPr>
        <p:spPr/>
        <p:txBody>
          <a:bodyPr/>
          <a:lstStyle/>
          <a:p>
            <a:r>
              <a:rPr lang="en-US" b="1"/>
              <a:t>Citarum  Cascade Reservoir Operation</a:t>
            </a:r>
            <a:endParaRPr lang="en-US" dirty="0"/>
          </a:p>
        </p:txBody>
      </p:sp>
      <p:sp>
        <p:nvSpPr>
          <p:cNvPr id="6" name="Slide Number Placeholder 5">
            <a:extLst>
              <a:ext uri="{FF2B5EF4-FFF2-40B4-BE49-F238E27FC236}">
                <a16:creationId xmlns:a16="http://schemas.microsoft.com/office/drawing/2014/main" id="{534AC4A6-1981-2CC1-CDF3-519A09E4DB12}"/>
              </a:ext>
            </a:extLst>
          </p:cNvPr>
          <p:cNvSpPr>
            <a:spLocks noGrp="1"/>
          </p:cNvSpPr>
          <p:nvPr>
            <p:ph type="sldNum" sz="quarter" idx="12"/>
          </p:nvPr>
        </p:nvSpPr>
        <p:spPr/>
        <p:txBody>
          <a:bodyPr/>
          <a:lstStyle/>
          <a:p>
            <a:fld id="{3A98EE3D-8CD1-4C3F-BD1C-C98C9596463C}" type="slidenum">
              <a:rPr lang="en-US" smtClean="0"/>
              <a:t>20</a:t>
            </a:fld>
            <a:endParaRPr lang="en-US" dirty="0"/>
          </a:p>
        </p:txBody>
      </p:sp>
      <p:cxnSp>
        <p:nvCxnSpPr>
          <p:cNvPr id="8" name="Straight Connector 7">
            <a:extLst>
              <a:ext uri="{FF2B5EF4-FFF2-40B4-BE49-F238E27FC236}">
                <a16:creationId xmlns:a16="http://schemas.microsoft.com/office/drawing/2014/main" id="{A1F57927-B713-75A8-2D5E-6B4D910B04F7}"/>
              </a:ext>
            </a:extLst>
          </p:cNvPr>
          <p:cNvCxnSpPr>
            <a:cxnSpLocks/>
          </p:cNvCxnSpPr>
          <p:nvPr/>
        </p:nvCxnSpPr>
        <p:spPr>
          <a:xfrm>
            <a:off x="914400" y="1219200"/>
            <a:ext cx="109728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C0AACFF-F9D8-F76B-6D8E-D5AD1C287DA8}"/>
              </a:ext>
            </a:extLst>
          </p:cNvPr>
          <p:cNvSpPr txBox="1"/>
          <p:nvPr/>
        </p:nvSpPr>
        <p:spPr>
          <a:xfrm>
            <a:off x="914401" y="1676400"/>
            <a:ext cx="9905999" cy="1200329"/>
          </a:xfrm>
          <a:prstGeom prst="rect">
            <a:avLst/>
          </a:prstGeom>
          <a:noFill/>
        </p:spPr>
        <p:txBody>
          <a:bodyPr wrap="square" rtlCol="0">
            <a:spAutoFit/>
          </a:bodyPr>
          <a:lstStyle/>
          <a:p>
            <a:r>
              <a:rPr lang="en-US" b="0" i="0" dirty="0">
                <a:solidFill>
                  <a:srgbClr val="374151"/>
                </a:solidFill>
                <a:effectLst/>
                <a:latin typeface="Söhne"/>
              </a:rPr>
              <a:t>Change point detection, also known as change detection, is a technique used to identify the point or points in a dataset where the properties of the data change. This can be useful in a variety of contexts, such as detecting anomalies in time-series data, or identifying the point in time where a change in behavior occurred.</a:t>
            </a:r>
            <a:endParaRPr lang="en-ID" dirty="0"/>
          </a:p>
        </p:txBody>
      </p:sp>
      <p:sp>
        <p:nvSpPr>
          <p:cNvPr id="3" name="TextBox 2">
            <a:extLst>
              <a:ext uri="{FF2B5EF4-FFF2-40B4-BE49-F238E27FC236}">
                <a16:creationId xmlns:a16="http://schemas.microsoft.com/office/drawing/2014/main" id="{F1E57D6D-08B2-C426-B6C4-9F83E408902F}"/>
              </a:ext>
            </a:extLst>
          </p:cNvPr>
          <p:cNvSpPr txBox="1"/>
          <p:nvPr/>
        </p:nvSpPr>
        <p:spPr>
          <a:xfrm>
            <a:off x="911087" y="3221393"/>
            <a:ext cx="9905999" cy="2862322"/>
          </a:xfrm>
          <a:prstGeom prst="rect">
            <a:avLst/>
          </a:prstGeom>
          <a:noFill/>
        </p:spPr>
        <p:txBody>
          <a:bodyPr wrap="square" rtlCol="0">
            <a:spAutoFit/>
          </a:bodyPr>
          <a:lstStyle/>
          <a:p>
            <a:pPr>
              <a:buFont typeface="+mj-lt"/>
              <a:buAutoNum type="arabicPeriod"/>
            </a:pPr>
            <a:r>
              <a:rPr lang="en-US" b="1" i="0" dirty="0">
                <a:solidFill>
                  <a:srgbClr val="374151"/>
                </a:solidFill>
                <a:effectLst/>
                <a:latin typeface="Söhne"/>
              </a:rPr>
              <a:t> </a:t>
            </a:r>
            <a:r>
              <a:rPr lang="en-US" b="1" i="0" dirty="0" err="1">
                <a:solidFill>
                  <a:srgbClr val="374151"/>
                </a:solidFill>
                <a:effectLst/>
                <a:latin typeface="Söhne"/>
              </a:rPr>
              <a:t>Cusum</a:t>
            </a:r>
            <a:r>
              <a:rPr lang="en-US" b="1" i="0" dirty="0">
                <a:solidFill>
                  <a:srgbClr val="374151"/>
                </a:solidFill>
                <a:effectLst/>
                <a:latin typeface="Söhne"/>
              </a:rPr>
              <a:t> Test: </a:t>
            </a:r>
            <a:r>
              <a:rPr lang="en-US" dirty="0">
                <a:solidFill>
                  <a:srgbClr val="374151"/>
                </a:solidFill>
                <a:latin typeface="Söhne"/>
              </a:rPr>
              <a:t>The cumulative sum (CUSUM) test is a sequential analysis technique typically used for monitoring change detection.</a:t>
            </a:r>
          </a:p>
          <a:p>
            <a:pPr algn="l">
              <a:buFont typeface="+mj-lt"/>
              <a:buAutoNum type="arabicPeriod"/>
            </a:pPr>
            <a:r>
              <a:rPr lang="en-US" b="1" i="0" dirty="0">
                <a:solidFill>
                  <a:srgbClr val="374151"/>
                </a:solidFill>
                <a:effectLst/>
                <a:latin typeface="Söhne"/>
              </a:rPr>
              <a:t>t</a:t>
            </a:r>
            <a:r>
              <a:rPr lang="en-US" b="0" i="0" dirty="0">
                <a:solidFill>
                  <a:srgbClr val="374151"/>
                </a:solidFill>
                <a:effectLst/>
                <a:latin typeface="Söhne"/>
              </a:rPr>
              <a:t>: </a:t>
            </a:r>
            <a:r>
              <a:rPr lang="en-US" b="1" i="0" dirty="0">
                <a:solidFill>
                  <a:srgbClr val="374151"/>
                </a:solidFill>
                <a:effectLst/>
                <a:latin typeface="Söhne"/>
              </a:rPr>
              <a:t>Likelihood Ratios</a:t>
            </a:r>
            <a:r>
              <a:rPr lang="en-US" b="0" i="0" dirty="0">
                <a:solidFill>
                  <a:srgbClr val="374151"/>
                </a:solidFill>
                <a:effectLst/>
                <a:latin typeface="Söhne"/>
              </a:rPr>
              <a:t>: This is a statistical method that compares the likelihood of the data under two different models: one with a change point and one without.</a:t>
            </a:r>
          </a:p>
          <a:p>
            <a:pPr algn="l">
              <a:buFont typeface="+mj-lt"/>
              <a:buAutoNum type="arabicPeriod"/>
            </a:pPr>
            <a:r>
              <a:rPr lang="en-US" b="1" i="0" dirty="0">
                <a:solidFill>
                  <a:srgbClr val="374151"/>
                </a:solidFill>
                <a:effectLst/>
                <a:latin typeface="Söhne"/>
              </a:rPr>
              <a:t> Bayesian Change Point Analysis</a:t>
            </a:r>
            <a:r>
              <a:rPr lang="en-US" b="0" i="0" dirty="0">
                <a:solidFill>
                  <a:srgbClr val="374151"/>
                </a:solidFill>
                <a:effectLst/>
                <a:latin typeface="Söhne"/>
              </a:rPr>
              <a:t>: This is a probabilistic method that uses Bayesian inference to identify change points.</a:t>
            </a:r>
          </a:p>
          <a:p>
            <a:pPr algn="l">
              <a:buFont typeface="+mj-lt"/>
              <a:buAutoNum type="arabicPeriod"/>
            </a:pPr>
            <a:r>
              <a:rPr lang="en-US" b="1" i="0" dirty="0">
                <a:solidFill>
                  <a:srgbClr val="374151"/>
                </a:solidFill>
                <a:effectLst/>
                <a:latin typeface="Söhne"/>
              </a:rPr>
              <a:t> Change Point Analysis with PELT (Pruned Exact Linear Time)</a:t>
            </a:r>
            <a:r>
              <a:rPr lang="en-US" b="0" i="0" dirty="0">
                <a:solidFill>
                  <a:srgbClr val="374151"/>
                </a:solidFill>
                <a:effectLst/>
                <a:latin typeface="Söhne"/>
              </a:rPr>
              <a:t>: The PELT method is a dynamic programming algorithm that finds the optimal set of change points which minimize a cost function (typically a penalized likelihood) in computational time linear in the number of data points.</a:t>
            </a:r>
          </a:p>
          <a:p>
            <a:pPr marL="285750" indent="-285750">
              <a:buFont typeface="Arial" panose="020B0604020202020204" pitchFamily="34" charset="0"/>
              <a:buChar char="•"/>
            </a:pPr>
            <a:endParaRPr lang="en-ID" dirty="0"/>
          </a:p>
        </p:txBody>
      </p:sp>
    </p:spTree>
    <p:extLst>
      <p:ext uri="{BB962C8B-B14F-4D97-AF65-F5344CB8AC3E}">
        <p14:creationId xmlns:p14="http://schemas.microsoft.com/office/powerpoint/2010/main" val="1661901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28C3-5707-4C87-B21D-DF2389452C37}"/>
              </a:ext>
            </a:extLst>
          </p:cNvPr>
          <p:cNvSpPr>
            <a:spLocks noGrp="1"/>
          </p:cNvSpPr>
          <p:nvPr>
            <p:ph type="title"/>
          </p:nvPr>
        </p:nvSpPr>
        <p:spPr>
          <a:xfrm>
            <a:off x="914400" y="457200"/>
            <a:ext cx="10696410" cy="487452"/>
          </a:xfrm>
        </p:spPr>
        <p:txBody>
          <a:bodyPr>
            <a:normAutofit fontScale="90000"/>
          </a:bodyPr>
          <a:lstStyle/>
          <a:p>
            <a:r>
              <a:rPr lang="en-US" dirty="0"/>
              <a:t>OUTLIERS  - PCA</a:t>
            </a:r>
          </a:p>
        </p:txBody>
      </p:sp>
      <p:sp>
        <p:nvSpPr>
          <p:cNvPr id="5" name="Footer Placeholder 4">
            <a:extLst>
              <a:ext uri="{FF2B5EF4-FFF2-40B4-BE49-F238E27FC236}">
                <a16:creationId xmlns:a16="http://schemas.microsoft.com/office/drawing/2014/main" id="{2C392993-94FD-6494-1165-A807050BB56A}"/>
              </a:ext>
            </a:extLst>
          </p:cNvPr>
          <p:cNvSpPr>
            <a:spLocks noGrp="1"/>
          </p:cNvSpPr>
          <p:nvPr>
            <p:ph type="ftr" sz="quarter" idx="11"/>
          </p:nvPr>
        </p:nvSpPr>
        <p:spPr/>
        <p:txBody>
          <a:bodyPr/>
          <a:lstStyle/>
          <a:p>
            <a:r>
              <a:rPr lang="en-US" b="1"/>
              <a:t>Citarum  Cascade Reservoir Operation</a:t>
            </a:r>
            <a:endParaRPr lang="en-US" dirty="0"/>
          </a:p>
        </p:txBody>
      </p:sp>
      <p:sp>
        <p:nvSpPr>
          <p:cNvPr id="6" name="Slide Number Placeholder 5">
            <a:extLst>
              <a:ext uri="{FF2B5EF4-FFF2-40B4-BE49-F238E27FC236}">
                <a16:creationId xmlns:a16="http://schemas.microsoft.com/office/drawing/2014/main" id="{534AC4A6-1981-2CC1-CDF3-519A09E4DB12}"/>
              </a:ext>
            </a:extLst>
          </p:cNvPr>
          <p:cNvSpPr>
            <a:spLocks noGrp="1"/>
          </p:cNvSpPr>
          <p:nvPr>
            <p:ph type="sldNum" sz="quarter" idx="12"/>
          </p:nvPr>
        </p:nvSpPr>
        <p:spPr/>
        <p:txBody>
          <a:bodyPr/>
          <a:lstStyle/>
          <a:p>
            <a:fld id="{3A98EE3D-8CD1-4C3F-BD1C-C98C9596463C}" type="slidenum">
              <a:rPr lang="en-US" smtClean="0"/>
              <a:t>21</a:t>
            </a:fld>
            <a:endParaRPr lang="en-US" dirty="0"/>
          </a:p>
        </p:txBody>
      </p:sp>
      <p:cxnSp>
        <p:nvCxnSpPr>
          <p:cNvPr id="8" name="Straight Connector 7">
            <a:extLst>
              <a:ext uri="{FF2B5EF4-FFF2-40B4-BE49-F238E27FC236}">
                <a16:creationId xmlns:a16="http://schemas.microsoft.com/office/drawing/2014/main" id="{A1F57927-B713-75A8-2D5E-6B4D910B04F7}"/>
              </a:ext>
            </a:extLst>
          </p:cNvPr>
          <p:cNvCxnSpPr>
            <a:cxnSpLocks/>
          </p:cNvCxnSpPr>
          <p:nvPr/>
        </p:nvCxnSpPr>
        <p:spPr>
          <a:xfrm>
            <a:off x="914400" y="1219200"/>
            <a:ext cx="109728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C0AACFF-F9D8-F76B-6D8E-D5AD1C287DA8}"/>
              </a:ext>
            </a:extLst>
          </p:cNvPr>
          <p:cNvSpPr txBox="1"/>
          <p:nvPr/>
        </p:nvSpPr>
        <p:spPr>
          <a:xfrm>
            <a:off x="914401" y="1676400"/>
            <a:ext cx="9905999" cy="3416320"/>
          </a:xfrm>
          <a:prstGeom prst="rect">
            <a:avLst/>
          </a:prstGeom>
          <a:noFill/>
        </p:spPr>
        <p:txBody>
          <a:bodyPr wrap="square" rtlCol="0">
            <a:spAutoFit/>
          </a:bodyPr>
          <a:lstStyle/>
          <a:p>
            <a:r>
              <a:rPr lang="en-US" sz="1200" dirty="0"/>
              <a:t>Principal Component Analysis (PCA) is a technique for dimensionality reduction, which transforms a set of possibly correlated variables into a smaller set of uncorrelated variables, called principal components. </a:t>
            </a:r>
          </a:p>
          <a:p>
            <a:endParaRPr lang="en-US" sz="1200" dirty="0"/>
          </a:p>
          <a:p>
            <a:r>
              <a:rPr lang="en-US" sz="1200" dirty="0"/>
              <a:t>While PCA is not directly used for outlier detection, it can be utilized in the process. The idea is to transform the original variables to a new set of variables (the principal components), which are uncorrelated, and then utilize these components to identify outliers. In essence, you are projecting your data into a lower-dimensional space which may make outliers more apparent.</a:t>
            </a:r>
          </a:p>
          <a:p>
            <a:endParaRPr lang="en-US" sz="1200" dirty="0"/>
          </a:p>
          <a:p>
            <a:r>
              <a:rPr lang="en-US" sz="1200" dirty="0"/>
              <a:t>However, it's important to note that PCA assumes that the principal components with smaller variances are "noise" and the ones with larger variances are signal. This assumption can sometimes be violated in the presence of outliers, since outliers can inflate the variance. Thus, it can potentially lead to misleading results if not used carefully.</a:t>
            </a:r>
          </a:p>
          <a:p>
            <a:endParaRPr lang="en-US" sz="1200" dirty="0"/>
          </a:p>
          <a:p>
            <a:r>
              <a:rPr lang="en-US" sz="1200" dirty="0"/>
              <a:t>Given that our data is a univariate time series (i.e., we only have one variable, the daily rainfall), PCA might not be applicable here. PCA is generally more useful when dealing with multivariate data.</a:t>
            </a:r>
          </a:p>
          <a:p>
            <a:endParaRPr lang="en-US" sz="1200" dirty="0"/>
          </a:p>
          <a:p>
            <a:r>
              <a:rPr lang="en-US" sz="1200" dirty="0"/>
              <a:t>But if you have multivariate time series data, you could use PCA to reduce the dimensionality, and then use another method (like a statistical test, distance-based method, or machine learning model) to identify outliers in the lower-dimensional space.</a:t>
            </a:r>
          </a:p>
          <a:p>
            <a:endParaRPr lang="en-US" sz="1200" dirty="0"/>
          </a:p>
          <a:p>
            <a:r>
              <a:rPr lang="en-US" sz="1200" dirty="0"/>
              <a:t>For the current dataset, methods like moving average, Isolation Forest, and One-Class SVM are more applicable for outlier detection.</a:t>
            </a:r>
            <a:endParaRPr lang="en-ID" sz="1200" dirty="0"/>
          </a:p>
        </p:txBody>
      </p:sp>
    </p:spTree>
    <p:extLst>
      <p:ext uri="{BB962C8B-B14F-4D97-AF65-F5344CB8AC3E}">
        <p14:creationId xmlns:p14="http://schemas.microsoft.com/office/powerpoint/2010/main" val="2065710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28C3-5707-4C87-B21D-DF2389452C37}"/>
              </a:ext>
            </a:extLst>
          </p:cNvPr>
          <p:cNvSpPr>
            <a:spLocks noGrp="1"/>
          </p:cNvSpPr>
          <p:nvPr>
            <p:ph type="title"/>
          </p:nvPr>
        </p:nvSpPr>
        <p:spPr>
          <a:xfrm>
            <a:off x="914400" y="457200"/>
            <a:ext cx="10696410" cy="487452"/>
          </a:xfrm>
        </p:spPr>
        <p:txBody>
          <a:bodyPr>
            <a:normAutofit fontScale="90000"/>
          </a:bodyPr>
          <a:lstStyle/>
          <a:p>
            <a:r>
              <a:rPr lang="en-US" dirty="0"/>
              <a:t>OUTLIERS  - LIKELIHOOD RATIOS</a:t>
            </a:r>
          </a:p>
        </p:txBody>
      </p:sp>
      <p:sp>
        <p:nvSpPr>
          <p:cNvPr id="5" name="Footer Placeholder 4">
            <a:extLst>
              <a:ext uri="{FF2B5EF4-FFF2-40B4-BE49-F238E27FC236}">
                <a16:creationId xmlns:a16="http://schemas.microsoft.com/office/drawing/2014/main" id="{2C392993-94FD-6494-1165-A807050BB56A}"/>
              </a:ext>
            </a:extLst>
          </p:cNvPr>
          <p:cNvSpPr>
            <a:spLocks noGrp="1"/>
          </p:cNvSpPr>
          <p:nvPr>
            <p:ph type="ftr" sz="quarter" idx="11"/>
          </p:nvPr>
        </p:nvSpPr>
        <p:spPr/>
        <p:txBody>
          <a:bodyPr/>
          <a:lstStyle/>
          <a:p>
            <a:r>
              <a:rPr lang="en-US" b="1"/>
              <a:t>Citarum  Cascade Reservoir Operation</a:t>
            </a:r>
            <a:endParaRPr lang="en-US" dirty="0"/>
          </a:p>
        </p:txBody>
      </p:sp>
      <p:sp>
        <p:nvSpPr>
          <p:cNvPr id="6" name="Slide Number Placeholder 5">
            <a:extLst>
              <a:ext uri="{FF2B5EF4-FFF2-40B4-BE49-F238E27FC236}">
                <a16:creationId xmlns:a16="http://schemas.microsoft.com/office/drawing/2014/main" id="{534AC4A6-1981-2CC1-CDF3-519A09E4DB12}"/>
              </a:ext>
            </a:extLst>
          </p:cNvPr>
          <p:cNvSpPr>
            <a:spLocks noGrp="1"/>
          </p:cNvSpPr>
          <p:nvPr>
            <p:ph type="sldNum" sz="quarter" idx="12"/>
          </p:nvPr>
        </p:nvSpPr>
        <p:spPr/>
        <p:txBody>
          <a:bodyPr/>
          <a:lstStyle/>
          <a:p>
            <a:fld id="{3A98EE3D-8CD1-4C3F-BD1C-C98C9596463C}" type="slidenum">
              <a:rPr lang="en-US" smtClean="0"/>
              <a:t>22</a:t>
            </a:fld>
            <a:endParaRPr lang="en-US" dirty="0"/>
          </a:p>
        </p:txBody>
      </p:sp>
      <p:cxnSp>
        <p:nvCxnSpPr>
          <p:cNvPr id="8" name="Straight Connector 7">
            <a:extLst>
              <a:ext uri="{FF2B5EF4-FFF2-40B4-BE49-F238E27FC236}">
                <a16:creationId xmlns:a16="http://schemas.microsoft.com/office/drawing/2014/main" id="{A1F57927-B713-75A8-2D5E-6B4D910B04F7}"/>
              </a:ext>
            </a:extLst>
          </p:cNvPr>
          <p:cNvCxnSpPr>
            <a:cxnSpLocks/>
          </p:cNvCxnSpPr>
          <p:nvPr/>
        </p:nvCxnSpPr>
        <p:spPr>
          <a:xfrm>
            <a:off x="914400" y="1219200"/>
            <a:ext cx="109728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C0AACFF-F9D8-F76B-6D8E-D5AD1C287DA8}"/>
              </a:ext>
            </a:extLst>
          </p:cNvPr>
          <p:cNvSpPr txBox="1"/>
          <p:nvPr/>
        </p:nvSpPr>
        <p:spPr>
          <a:xfrm>
            <a:off x="914401" y="1676400"/>
            <a:ext cx="9905999" cy="4247317"/>
          </a:xfrm>
          <a:prstGeom prst="rect">
            <a:avLst/>
          </a:prstGeom>
          <a:noFill/>
        </p:spPr>
        <p:txBody>
          <a:bodyPr wrap="square" rtlCol="0">
            <a:spAutoFit/>
          </a:bodyPr>
          <a:lstStyle/>
          <a:p>
            <a:pPr algn="l"/>
            <a:r>
              <a:rPr lang="en-US" b="0" i="0" dirty="0">
                <a:solidFill>
                  <a:srgbClr val="374151"/>
                </a:solidFill>
                <a:effectLst/>
                <a:latin typeface="Söhne"/>
              </a:rPr>
              <a:t>Likelihood ratios are a statistical method used for change point detection. The general idea is to compare the likelihood of the data under two different models: one with a change point and one without.</a:t>
            </a:r>
          </a:p>
          <a:p>
            <a:pPr algn="l"/>
            <a:endParaRPr lang="en-US" b="0" i="0" dirty="0">
              <a:solidFill>
                <a:srgbClr val="374151"/>
              </a:solidFill>
              <a:effectLst/>
              <a:latin typeface="Söhne"/>
            </a:endParaRPr>
          </a:p>
          <a:p>
            <a:pPr algn="l"/>
            <a:r>
              <a:rPr lang="en-US" b="0" i="0" dirty="0">
                <a:solidFill>
                  <a:srgbClr val="374151"/>
                </a:solidFill>
                <a:effectLst/>
                <a:latin typeface="Söhne"/>
              </a:rPr>
              <a:t>For a given set of data and a given point in the data, we can calculate the likelihood of the data under the assumption that there is a change point at that point. This is done by fitting a model to the data before the change point and a separate model to the data after the change point, and then calculating the likelihood of the data given these models. </a:t>
            </a:r>
          </a:p>
          <a:p>
            <a:pPr algn="l"/>
            <a:endParaRPr lang="en-US" dirty="0">
              <a:solidFill>
                <a:srgbClr val="374151"/>
              </a:solidFill>
              <a:latin typeface="Söhne"/>
            </a:endParaRPr>
          </a:p>
          <a:p>
            <a:pPr algn="l"/>
            <a:r>
              <a:rPr lang="en-US" b="0" i="0" dirty="0">
                <a:solidFill>
                  <a:srgbClr val="374151"/>
                </a:solidFill>
                <a:effectLst/>
                <a:latin typeface="Söhne"/>
              </a:rPr>
              <a:t>We can also calculate the likelihood of the data under the assumption that there is no change point, by fitting a single model to all of the data.</a:t>
            </a:r>
          </a:p>
          <a:p>
            <a:pPr algn="l"/>
            <a:endParaRPr lang="en-US" b="0" i="0" dirty="0">
              <a:solidFill>
                <a:srgbClr val="374151"/>
              </a:solidFill>
              <a:effectLst/>
              <a:latin typeface="Söhne"/>
            </a:endParaRPr>
          </a:p>
          <a:p>
            <a:pPr algn="l"/>
            <a:r>
              <a:rPr lang="en-US" b="0" i="0" dirty="0">
                <a:solidFill>
                  <a:srgbClr val="374151"/>
                </a:solidFill>
                <a:effectLst/>
                <a:latin typeface="Söhne"/>
              </a:rPr>
              <a:t>We then take the ratio of these two likelihoods. If the ratio is significantly greater than 1, this suggests that the data are more likely under the model with a change point, indicating that a change point is present.</a:t>
            </a:r>
          </a:p>
          <a:p>
            <a:endParaRPr lang="en-ID" dirty="0"/>
          </a:p>
        </p:txBody>
      </p:sp>
    </p:spTree>
    <p:extLst>
      <p:ext uri="{BB962C8B-B14F-4D97-AF65-F5344CB8AC3E}">
        <p14:creationId xmlns:p14="http://schemas.microsoft.com/office/powerpoint/2010/main" val="1421228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28C3-5707-4C87-B21D-DF2389452C37}"/>
              </a:ext>
            </a:extLst>
          </p:cNvPr>
          <p:cNvSpPr>
            <a:spLocks noGrp="1"/>
          </p:cNvSpPr>
          <p:nvPr>
            <p:ph type="title"/>
          </p:nvPr>
        </p:nvSpPr>
        <p:spPr>
          <a:xfrm>
            <a:off x="914400" y="457200"/>
            <a:ext cx="10696410" cy="487452"/>
          </a:xfrm>
        </p:spPr>
        <p:txBody>
          <a:bodyPr>
            <a:normAutofit fontScale="90000"/>
          </a:bodyPr>
          <a:lstStyle/>
          <a:p>
            <a:r>
              <a:rPr lang="en-US" dirty="0"/>
              <a:t>OUTLIERS  - LIKELIHOOD RATIOS</a:t>
            </a:r>
          </a:p>
        </p:txBody>
      </p:sp>
      <p:sp>
        <p:nvSpPr>
          <p:cNvPr id="5" name="Footer Placeholder 4">
            <a:extLst>
              <a:ext uri="{FF2B5EF4-FFF2-40B4-BE49-F238E27FC236}">
                <a16:creationId xmlns:a16="http://schemas.microsoft.com/office/drawing/2014/main" id="{2C392993-94FD-6494-1165-A807050BB56A}"/>
              </a:ext>
            </a:extLst>
          </p:cNvPr>
          <p:cNvSpPr>
            <a:spLocks noGrp="1"/>
          </p:cNvSpPr>
          <p:nvPr>
            <p:ph type="ftr" sz="quarter" idx="11"/>
          </p:nvPr>
        </p:nvSpPr>
        <p:spPr/>
        <p:txBody>
          <a:bodyPr/>
          <a:lstStyle/>
          <a:p>
            <a:r>
              <a:rPr lang="en-US" b="1" dirty="0"/>
              <a:t>Citarum  Cascade Reservoir Operation</a:t>
            </a:r>
            <a:endParaRPr lang="en-US" dirty="0"/>
          </a:p>
        </p:txBody>
      </p:sp>
      <p:sp>
        <p:nvSpPr>
          <p:cNvPr id="6" name="Slide Number Placeholder 5">
            <a:extLst>
              <a:ext uri="{FF2B5EF4-FFF2-40B4-BE49-F238E27FC236}">
                <a16:creationId xmlns:a16="http://schemas.microsoft.com/office/drawing/2014/main" id="{534AC4A6-1981-2CC1-CDF3-519A09E4DB12}"/>
              </a:ext>
            </a:extLst>
          </p:cNvPr>
          <p:cNvSpPr>
            <a:spLocks noGrp="1"/>
          </p:cNvSpPr>
          <p:nvPr>
            <p:ph type="sldNum" sz="quarter" idx="12"/>
          </p:nvPr>
        </p:nvSpPr>
        <p:spPr/>
        <p:txBody>
          <a:bodyPr/>
          <a:lstStyle/>
          <a:p>
            <a:fld id="{3A98EE3D-8CD1-4C3F-BD1C-C98C9596463C}" type="slidenum">
              <a:rPr lang="en-US" smtClean="0"/>
              <a:t>23</a:t>
            </a:fld>
            <a:endParaRPr lang="en-US" dirty="0"/>
          </a:p>
        </p:txBody>
      </p:sp>
      <p:cxnSp>
        <p:nvCxnSpPr>
          <p:cNvPr id="8" name="Straight Connector 7">
            <a:extLst>
              <a:ext uri="{FF2B5EF4-FFF2-40B4-BE49-F238E27FC236}">
                <a16:creationId xmlns:a16="http://schemas.microsoft.com/office/drawing/2014/main" id="{A1F57927-B713-75A8-2D5E-6B4D910B04F7}"/>
              </a:ext>
            </a:extLst>
          </p:cNvPr>
          <p:cNvCxnSpPr>
            <a:cxnSpLocks/>
          </p:cNvCxnSpPr>
          <p:nvPr/>
        </p:nvCxnSpPr>
        <p:spPr>
          <a:xfrm>
            <a:off x="914400" y="1219200"/>
            <a:ext cx="109728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C0AACFF-F9D8-F76B-6D8E-D5AD1C287DA8}"/>
              </a:ext>
            </a:extLst>
          </p:cNvPr>
          <p:cNvSpPr txBox="1"/>
          <p:nvPr/>
        </p:nvSpPr>
        <p:spPr>
          <a:xfrm>
            <a:off x="990600" y="1433727"/>
            <a:ext cx="9905999" cy="5355312"/>
          </a:xfrm>
          <a:prstGeom prst="rect">
            <a:avLst/>
          </a:prstGeom>
          <a:noFill/>
        </p:spPr>
        <p:txBody>
          <a:bodyPr wrap="square" rtlCol="0">
            <a:spAutoFit/>
          </a:bodyPr>
          <a:lstStyle/>
          <a:p>
            <a:pPr algn="l">
              <a:buFont typeface="+mj-lt"/>
              <a:buAutoNum type="arabicPeriod"/>
            </a:pPr>
            <a:r>
              <a:rPr lang="en-US" b="1" i="0" dirty="0">
                <a:solidFill>
                  <a:srgbClr val="374151"/>
                </a:solidFill>
                <a:effectLst/>
                <a:latin typeface="Söhne"/>
              </a:rPr>
              <a:t>Books</a:t>
            </a:r>
            <a:endParaRPr lang="en-US" b="0" i="0" dirty="0">
              <a:solidFill>
                <a:srgbClr val="374151"/>
              </a:solidFill>
              <a:effectLst/>
              <a:latin typeface="Söhne"/>
            </a:endParaRPr>
          </a:p>
          <a:p>
            <a:pPr marL="742950" lvl="1" indent="-285750" algn="l">
              <a:buFont typeface="+mj-lt"/>
              <a:buAutoNum type="arabicPeriod"/>
            </a:pPr>
            <a:r>
              <a:rPr lang="en-US" b="0" i="0" u="sng" dirty="0">
                <a:solidFill>
                  <a:srgbClr val="374151"/>
                </a:solidFill>
                <a:effectLst/>
                <a:latin typeface="Söhne"/>
                <a:hlinkClick r:id="rId3"/>
              </a:rPr>
              <a:t>Outlier Analysis</a:t>
            </a:r>
            <a:r>
              <a:rPr lang="en-US" b="0" i="0" dirty="0">
                <a:solidFill>
                  <a:srgbClr val="374151"/>
                </a:solidFill>
                <a:effectLst/>
                <a:latin typeface="Söhne"/>
              </a:rPr>
              <a:t> by Charu C. Aggarwal: This is a comprehensive text on outlier analysis, discussing various techniques for outlier detection including for time series data.</a:t>
            </a:r>
          </a:p>
          <a:p>
            <a:pPr marL="742950" lvl="1" indent="-285750" algn="l">
              <a:buFont typeface="+mj-lt"/>
              <a:buAutoNum type="arabicPeriod"/>
            </a:pPr>
            <a:r>
              <a:rPr lang="en-US" b="0" i="0" u="sng" dirty="0">
                <a:solidFill>
                  <a:srgbClr val="374151"/>
                </a:solidFill>
                <a:effectLst/>
                <a:latin typeface="Söhne"/>
                <a:hlinkClick r:id="rId4"/>
              </a:rPr>
              <a:t>Time Series Analysis and Its Applications: With R Examples</a:t>
            </a:r>
            <a:r>
              <a:rPr lang="en-US" b="0" i="0" dirty="0">
                <a:solidFill>
                  <a:srgbClr val="374151"/>
                </a:solidFill>
                <a:effectLst/>
                <a:latin typeface="Söhne"/>
              </a:rPr>
              <a:t> by Robert H. Shumway and David S. </a:t>
            </a:r>
            <a:r>
              <a:rPr lang="en-US" b="0" i="0" dirty="0" err="1">
                <a:solidFill>
                  <a:srgbClr val="374151"/>
                </a:solidFill>
                <a:effectLst/>
                <a:latin typeface="Söhne"/>
              </a:rPr>
              <a:t>Stoffer</a:t>
            </a:r>
            <a:r>
              <a:rPr lang="en-US" b="0" i="0" dirty="0">
                <a:solidFill>
                  <a:srgbClr val="374151"/>
                </a:solidFill>
                <a:effectLst/>
                <a:latin typeface="Söhne"/>
              </a:rPr>
              <a:t>: This book covers a broad range of topics in time series analysis, including outlier detection.</a:t>
            </a:r>
          </a:p>
          <a:p>
            <a:pPr algn="l">
              <a:buFont typeface="+mj-lt"/>
              <a:buAutoNum type="arabicPeriod"/>
            </a:pPr>
            <a:r>
              <a:rPr lang="en-US" b="1" i="0" dirty="0">
                <a:solidFill>
                  <a:srgbClr val="374151"/>
                </a:solidFill>
                <a:effectLst/>
                <a:latin typeface="Söhne"/>
              </a:rPr>
              <a:t>Research Papers</a:t>
            </a:r>
            <a:endParaRPr lang="en-US" b="0" i="0" dirty="0">
              <a:solidFill>
                <a:srgbClr val="374151"/>
              </a:solidFill>
              <a:effectLst/>
              <a:latin typeface="Söhne"/>
            </a:endParaRPr>
          </a:p>
          <a:p>
            <a:pPr marL="742950" lvl="1" indent="-285750" algn="l">
              <a:buFont typeface="+mj-lt"/>
              <a:buAutoNum type="arabicPeriod"/>
            </a:pPr>
            <a:r>
              <a:rPr lang="en-US" b="0" i="0" u="sng" dirty="0">
                <a:solidFill>
                  <a:srgbClr val="374151"/>
                </a:solidFill>
                <a:effectLst/>
                <a:latin typeface="Söhne"/>
                <a:hlinkClick r:id="rId5"/>
              </a:rPr>
              <a:t>Anomaly detection in time series of graphs using ARMA processes</a:t>
            </a:r>
            <a:r>
              <a:rPr lang="en-US" b="0" i="0" dirty="0">
                <a:solidFill>
                  <a:srgbClr val="374151"/>
                </a:solidFill>
                <a:effectLst/>
                <a:latin typeface="Söhne"/>
              </a:rPr>
              <a:t> by A. </a:t>
            </a:r>
            <a:r>
              <a:rPr lang="en-US" b="0" i="0" dirty="0" err="1">
                <a:solidFill>
                  <a:srgbClr val="374151"/>
                </a:solidFill>
                <a:effectLst/>
                <a:latin typeface="Söhne"/>
              </a:rPr>
              <a:t>Siffer</a:t>
            </a:r>
            <a:r>
              <a:rPr lang="en-US" b="0" i="0" dirty="0">
                <a:solidFill>
                  <a:srgbClr val="374151"/>
                </a:solidFill>
                <a:effectLst/>
                <a:latin typeface="Söhne"/>
              </a:rPr>
              <a:t>, P. </a:t>
            </a:r>
            <a:r>
              <a:rPr lang="en-US" b="0" i="0" dirty="0" err="1">
                <a:solidFill>
                  <a:srgbClr val="374151"/>
                </a:solidFill>
                <a:effectLst/>
                <a:latin typeface="Söhne"/>
              </a:rPr>
              <a:t>Fouque</a:t>
            </a:r>
            <a:r>
              <a:rPr lang="en-US" b="0" i="0" dirty="0">
                <a:solidFill>
                  <a:srgbClr val="374151"/>
                </a:solidFill>
                <a:effectLst/>
                <a:latin typeface="Söhne"/>
              </a:rPr>
              <a:t>, A. </a:t>
            </a:r>
            <a:r>
              <a:rPr lang="en-US" b="0" i="0" dirty="0" err="1">
                <a:solidFill>
                  <a:srgbClr val="374151"/>
                </a:solidFill>
                <a:effectLst/>
                <a:latin typeface="Söhne"/>
              </a:rPr>
              <a:t>Termier</a:t>
            </a:r>
            <a:r>
              <a:rPr lang="en-US" b="0" i="0" dirty="0">
                <a:solidFill>
                  <a:srgbClr val="374151"/>
                </a:solidFill>
                <a:effectLst/>
                <a:latin typeface="Söhne"/>
              </a:rPr>
              <a:t>, and C. </a:t>
            </a:r>
            <a:r>
              <a:rPr lang="en-US" b="0" i="0" dirty="0" err="1">
                <a:solidFill>
                  <a:srgbClr val="374151"/>
                </a:solidFill>
                <a:effectLst/>
                <a:latin typeface="Söhne"/>
              </a:rPr>
              <a:t>Largouet</a:t>
            </a:r>
            <a:r>
              <a:rPr lang="en-US" b="0" i="0" dirty="0">
                <a:solidFill>
                  <a:srgbClr val="374151"/>
                </a:solidFill>
                <a:effectLst/>
                <a:latin typeface="Söhne"/>
              </a:rPr>
              <a:t>.</a:t>
            </a:r>
          </a:p>
          <a:p>
            <a:pPr marL="742950" lvl="1" indent="-285750" algn="l">
              <a:buFont typeface="+mj-lt"/>
              <a:buAutoNum type="arabicPeriod"/>
            </a:pPr>
            <a:r>
              <a:rPr lang="en-US" b="0" i="0" u="sng" dirty="0">
                <a:solidFill>
                  <a:srgbClr val="374151"/>
                </a:solidFill>
                <a:effectLst/>
                <a:latin typeface="Söhne"/>
                <a:hlinkClick r:id="rId6"/>
              </a:rPr>
              <a:t>Outlier Detection in Time Series Data</a:t>
            </a:r>
            <a:r>
              <a:rPr lang="en-US" b="0" i="0" dirty="0">
                <a:solidFill>
                  <a:srgbClr val="374151"/>
                </a:solidFill>
                <a:effectLst/>
                <a:latin typeface="Söhne"/>
              </a:rPr>
              <a:t> by Z. He and X. Xu.</a:t>
            </a:r>
          </a:p>
          <a:p>
            <a:pPr algn="l">
              <a:buFont typeface="+mj-lt"/>
              <a:buAutoNum type="arabicPeriod"/>
            </a:pPr>
            <a:r>
              <a:rPr lang="en-US" b="1" i="0" dirty="0">
                <a:solidFill>
                  <a:srgbClr val="374151"/>
                </a:solidFill>
                <a:effectLst/>
                <a:latin typeface="Söhne"/>
              </a:rPr>
              <a:t>Online Tutorials and Blogs</a:t>
            </a:r>
            <a:endParaRPr lang="en-US" b="0" i="0" dirty="0">
              <a:solidFill>
                <a:srgbClr val="374151"/>
              </a:solidFill>
              <a:effectLst/>
              <a:latin typeface="Söhne"/>
            </a:endParaRPr>
          </a:p>
          <a:p>
            <a:pPr marL="742950" lvl="1" indent="-285750" algn="l">
              <a:buFont typeface="+mj-lt"/>
              <a:buAutoNum type="arabicPeriod"/>
            </a:pPr>
            <a:r>
              <a:rPr lang="en-US" b="0" i="0" u="sng" dirty="0">
                <a:solidFill>
                  <a:srgbClr val="374151"/>
                </a:solidFill>
                <a:effectLst/>
                <a:latin typeface="Söhne"/>
                <a:hlinkClick r:id="rId7"/>
              </a:rPr>
              <a:t>Time Series Anomaly Detection Algorithms</a:t>
            </a:r>
            <a:r>
              <a:rPr lang="en-US" b="0" i="0" dirty="0">
                <a:solidFill>
                  <a:srgbClr val="374151"/>
                </a:solidFill>
                <a:effectLst/>
                <a:latin typeface="Söhne"/>
              </a:rPr>
              <a:t> on Towards Data Science: This blog post discusses several methods for detecting anomalies in time series data.</a:t>
            </a:r>
          </a:p>
          <a:p>
            <a:pPr marL="742950" lvl="1" indent="-285750" algn="l">
              <a:buFont typeface="+mj-lt"/>
              <a:buAutoNum type="arabicPeriod"/>
            </a:pPr>
            <a:r>
              <a:rPr lang="en-US" b="0" i="0" u="sng" dirty="0">
                <a:solidFill>
                  <a:srgbClr val="374151"/>
                </a:solidFill>
                <a:effectLst/>
                <a:latin typeface="Söhne"/>
                <a:hlinkClick r:id="rId8"/>
              </a:rPr>
              <a:t>Anomaly Detection in Time Series Data with </a:t>
            </a:r>
            <a:r>
              <a:rPr lang="en-US" b="0" i="0" u="sng" dirty="0" err="1">
                <a:solidFill>
                  <a:srgbClr val="374151"/>
                </a:solidFill>
                <a:effectLst/>
                <a:latin typeface="Söhne"/>
                <a:hlinkClick r:id="rId8"/>
              </a:rPr>
              <a:t>Keras</a:t>
            </a:r>
            <a:r>
              <a:rPr lang="en-US" b="0" i="0" dirty="0">
                <a:solidFill>
                  <a:srgbClr val="374151"/>
                </a:solidFill>
                <a:effectLst/>
                <a:latin typeface="Söhne"/>
              </a:rPr>
              <a:t> by </a:t>
            </a:r>
            <a:r>
              <a:rPr lang="en-US" b="0" i="0" dirty="0" err="1">
                <a:solidFill>
                  <a:srgbClr val="374151"/>
                </a:solidFill>
                <a:effectLst/>
                <a:latin typeface="Söhne"/>
              </a:rPr>
              <a:t>Venelin</a:t>
            </a:r>
            <a:r>
              <a:rPr lang="en-US" b="0" i="0" dirty="0">
                <a:solidFill>
                  <a:srgbClr val="374151"/>
                </a:solidFill>
                <a:effectLst/>
                <a:latin typeface="Söhne"/>
              </a:rPr>
              <a:t> </a:t>
            </a:r>
            <a:r>
              <a:rPr lang="en-US" b="0" i="0" dirty="0" err="1">
                <a:solidFill>
                  <a:srgbClr val="374151"/>
                </a:solidFill>
                <a:effectLst/>
                <a:latin typeface="Söhne"/>
              </a:rPr>
              <a:t>Valkov</a:t>
            </a:r>
            <a:r>
              <a:rPr lang="en-US" b="0" i="0" dirty="0">
                <a:solidFill>
                  <a:srgbClr val="374151"/>
                </a:solidFill>
                <a:effectLst/>
                <a:latin typeface="Söhne"/>
              </a:rPr>
              <a:t>: This tutorial uses a deep learning approach for anomaly detection in time series data.</a:t>
            </a:r>
          </a:p>
          <a:p>
            <a:pPr algn="l">
              <a:buFont typeface="+mj-lt"/>
              <a:buAutoNum type="arabicPeriod"/>
            </a:pPr>
            <a:r>
              <a:rPr lang="en-US" b="1" i="0" dirty="0">
                <a:solidFill>
                  <a:srgbClr val="374151"/>
                </a:solidFill>
                <a:effectLst/>
                <a:latin typeface="Söhne"/>
              </a:rPr>
              <a:t>Documentation</a:t>
            </a:r>
            <a:endParaRPr lang="en-US" b="0" i="0" dirty="0">
              <a:solidFill>
                <a:srgbClr val="374151"/>
              </a:solidFill>
              <a:effectLst/>
              <a:latin typeface="Söhne"/>
            </a:endParaRPr>
          </a:p>
          <a:p>
            <a:pPr marL="742950" lvl="1" indent="-285750" algn="l">
              <a:buFont typeface="+mj-lt"/>
              <a:buAutoNum type="arabicPeriod"/>
            </a:pPr>
            <a:r>
              <a:rPr lang="en-US" b="0" i="0" u="sng" dirty="0">
                <a:solidFill>
                  <a:srgbClr val="374151"/>
                </a:solidFill>
                <a:effectLst/>
                <a:latin typeface="Söhne"/>
                <a:hlinkClick r:id="rId9"/>
              </a:rPr>
              <a:t>Scikit-</a:t>
            </a:r>
            <a:r>
              <a:rPr lang="en-US" b="0" i="0" u="sng" dirty="0" err="1">
                <a:solidFill>
                  <a:srgbClr val="374151"/>
                </a:solidFill>
                <a:effectLst/>
                <a:latin typeface="Söhne"/>
                <a:hlinkClick r:id="rId9"/>
              </a:rPr>
              <a:t>learn's</a:t>
            </a:r>
            <a:r>
              <a:rPr lang="en-US" b="0" i="0" u="sng" dirty="0">
                <a:solidFill>
                  <a:srgbClr val="374151"/>
                </a:solidFill>
                <a:effectLst/>
                <a:latin typeface="Söhne"/>
                <a:hlinkClick r:id="rId9"/>
              </a:rPr>
              <a:t> page on Outlier Detection</a:t>
            </a:r>
            <a:r>
              <a:rPr lang="en-US" b="0" i="0" dirty="0">
                <a:solidFill>
                  <a:srgbClr val="374151"/>
                </a:solidFill>
                <a:effectLst/>
                <a:latin typeface="Söhne"/>
              </a:rPr>
              <a:t>: This page discusses several methods for outlier detection, including the One-Class SVM and Isolation Forest methods that we used here.</a:t>
            </a:r>
          </a:p>
          <a:p>
            <a:endParaRPr lang="en-ID" dirty="0"/>
          </a:p>
        </p:txBody>
      </p:sp>
    </p:spTree>
    <p:extLst>
      <p:ext uri="{BB962C8B-B14F-4D97-AF65-F5344CB8AC3E}">
        <p14:creationId xmlns:p14="http://schemas.microsoft.com/office/powerpoint/2010/main" val="4021175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28C3-5707-4C87-B21D-DF2389452C37}"/>
              </a:ext>
            </a:extLst>
          </p:cNvPr>
          <p:cNvSpPr>
            <a:spLocks noGrp="1"/>
          </p:cNvSpPr>
          <p:nvPr>
            <p:ph type="title"/>
          </p:nvPr>
        </p:nvSpPr>
        <p:spPr>
          <a:xfrm>
            <a:off x="914400" y="457200"/>
            <a:ext cx="10696410" cy="487452"/>
          </a:xfrm>
        </p:spPr>
        <p:txBody>
          <a:bodyPr>
            <a:normAutofit fontScale="90000"/>
          </a:bodyPr>
          <a:lstStyle/>
          <a:p>
            <a:r>
              <a:rPr lang="en-US" dirty="0"/>
              <a:t>Extreme value analysis vs outlier analysis</a:t>
            </a:r>
          </a:p>
        </p:txBody>
      </p:sp>
      <p:sp>
        <p:nvSpPr>
          <p:cNvPr id="5" name="Footer Placeholder 4">
            <a:extLst>
              <a:ext uri="{FF2B5EF4-FFF2-40B4-BE49-F238E27FC236}">
                <a16:creationId xmlns:a16="http://schemas.microsoft.com/office/drawing/2014/main" id="{2C392993-94FD-6494-1165-A807050BB56A}"/>
              </a:ext>
            </a:extLst>
          </p:cNvPr>
          <p:cNvSpPr>
            <a:spLocks noGrp="1"/>
          </p:cNvSpPr>
          <p:nvPr>
            <p:ph type="ftr" sz="quarter" idx="11"/>
          </p:nvPr>
        </p:nvSpPr>
        <p:spPr/>
        <p:txBody>
          <a:bodyPr/>
          <a:lstStyle/>
          <a:p>
            <a:r>
              <a:rPr lang="en-US" b="1"/>
              <a:t>Citarum  Cascade Reservoir Operation</a:t>
            </a:r>
            <a:endParaRPr lang="en-US" dirty="0"/>
          </a:p>
        </p:txBody>
      </p:sp>
      <p:sp>
        <p:nvSpPr>
          <p:cNvPr id="6" name="Slide Number Placeholder 5">
            <a:extLst>
              <a:ext uri="{FF2B5EF4-FFF2-40B4-BE49-F238E27FC236}">
                <a16:creationId xmlns:a16="http://schemas.microsoft.com/office/drawing/2014/main" id="{534AC4A6-1981-2CC1-CDF3-519A09E4DB12}"/>
              </a:ext>
            </a:extLst>
          </p:cNvPr>
          <p:cNvSpPr>
            <a:spLocks noGrp="1"/>
          </p:cNvSpPr>
          <p:nvPr>
            <p:ph type="sldNum" sz="quarter" idx="12"/>
          </p:nvPr>
        </p:nvSpPr>
        <p:spPr/>
        <p:txBody>
          <a:bodyPr/>
          <a:lstStyle/>
          <a:p>
            <a:fld id="{3A98EE3D-8CD1-4C3F-BD1C-C98C9596463C}" type="slidenum">
              <a:rPr lang="en-US" smtClean="0"/>
              <a:t>3</a:t>
            </a:fld>
            <a:endParaRPr lang="en-US" dirty="0"/>
          </a:p>
        </p:txBody>
      </p:sp>
      <p:cxnSp>
        <p:nvCxnSpPr>
          <p:cNvPr id="8" name="Straight Connector 7">
            <a:extLst>
              <a:ext uri="{FF2B5EF4-FFF2-40B4-BE49-F238E27FC236}">
                <a16:creationId xmlns:a16="http://schemas.microsoft.com/office/drawing/2014/main" id="{A1F57927-B713-75A8-2D5E-6B4D910B04F7}"/>
              </a:ext>
            </a:extLst>
          </p:cNvPr>
          <p:cNvCxnSpPr>
            <a:cxnSpLocks/>
          </p:cNvCxnSpPr>
          <p:nvPr/>
        </p:nvCxnSpPr>
        <p:spPr>
          <a:xfrm>
            <a:off x="914400" y="1219200"/>
            <a:ext cx="109728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C0AACFF-F9D8-F76B-6D8E-D5AD1C287DA8}"/>
              </a:ext>
            </a:extLst>
          </p:cNvPr>
          <p:cNvSpPr txBox="1"/>
          <p:nvPr/>
        </p:nvSpPr>
        <p:spPr>
          <a:xfrm>
            <a:off x="914401" y="1676400"/>
            <a:ext cx="9905999" cy="1200329"/>
          </a:xfrm>
          <a:prstGeom prst="rect">
            <a:avLst/>
          </a:prstGeom>
          <a:noFill/>
        </p:spPr>
        <p:txBody>
          <a:bodyPr wrap="square" rtlCol="0">
            <a:spAutoFit/>
          </a:bodyPr>
          <a:lstStyle/>
          <a:p>
            <a:pPr algn="just"/>
            <a:r>
              <a:rPr lang="en-US" dirty="0"/>
              <a:t>The most basic form of outlier detection is extreme-value analysis of 1-dimensional data. These are very specific types of outliers in which it is assumed that the values that are either too large or too small are outliers. Such special kinds of outliers are also important in many application-specific scenarios. </a:t>
            </a:r>
            <a:endParaRPr lang="en-ID" dirty="0"/>
          </a:p>
        </p:txBody>
      </p:sp>
      <p:sp>
        <p:nvSpPr>
          <p:cNvPr id="3" name="TextBox 2">
            <a:extLst>
              <a:ext uri="{FF2B5EF4-FFF2-40B4-BE49-F238E27FC236}">
                <a16:creationId xmlns:a16="http://schemas.microsoft.com/office/drawing/2014/main" id="{35B81CB4-2ECB-8E5F-0A8E-CDED5B8F52C4}"/>
              </a:ext>
            </a:extLst>
          </p:cNvPr>
          <p:cNvSpPr txBox="1"/>
          <p:nvPr/>
        </p:nvSpPr>
        <p:spPr>
          <a:xfrm>
            <a:off x="990600" y="3265326"/>
            <a:ext cx="9753600" cy="923330"/>
          </a:xfrm>
          <a:prstGeom prst="rect">
            <a:avLst/>
          </a:prstGeom>
          <a:noFill/>
        </p:spPr>
        <p:txBody>
          <a:bodyPr wrap="square" rtlCol="0">
            <a:spAutoFit/>
          </a:bodyPr>
          <a:lstStyle/>
          <a:p>
            <a:r>
              <a:rPr lang="en-US" dirty="0"/>
              <a:t>Confusions between extreme-value analysis and outlier analysis are common, especially in the context of multivariate data. This is quite often the case, since many extreme-value models also use probabilistic models in order to quantify the probability that a data point is an extreme value.</a:t>
            </a:r>
            <a:endParaRPr lang="en-ID" dirty="0"/>
          </a:p>
        </p:txBody>
      </p:sp>
    </p:spTree>
    <p:extLst>
      <p:ext uri="{BB962C8B-B14F-4D97-AF65-F5344CB8AC3E}">
        <p14:creationId xmlns:p14="http://schemas.microsoft.com/office/powerpoint/2010/main" val="59283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28C3-5707-4C87-B21D-DF2389452C37}"/>
              </a:ext>
            </a:extLst>
          </p:cNvPr>
          <p:cNvSpPr>
            <a:spLocks noGrp="1"/>
          </p:cNvSpPr>
          <p:nvPr>
            <p:ph type="title"/>
          </p:nvPr>
        </p:nvSpPr>
        <p:spPr>
          <a:xfrm>
            <a:off x="914400" y="457200"/>
            <a:ext cx="10696410" cy="487452"/>
          </a:xfrm>
        </p:spPr>
        <p:txBody>
          <a:bodyPr>
            <a:normAutofit fontScale="90000"/>
          </a:bodyPr>
          <a:lstStyle/>
          <a:p>
            <a:r>
              <a:rPr lang="en-US" dirty="0"/>
              <a:t>OUTLIERS  - STATISTICAL METHODS</a:t>
            </a:r>
          </a:p>
        </p:txBody>
      </p:sp>
      <p:sp>
        <p:nvSpPr>
          <p:cNvPr id="5" name="Footer Placeholder 4">
            <a:extLst>
              <a:ext uri="{FF2B5EF4-FFF2-40B4-BE49-F238E27FC236}">
                <a16:creationId xmlns:a16="http://schemas.microsoft.com/office/drawing/2014/main" id="{2C392993-94FD-6494-1165-A807050BB56A}"/>
              </a:ext>
            </a:extLst>
          </p:cNvPr>
          <p:cNvSpPr>
            <a:spLocks noGrp="1"/>
          </p:cNvSpPr>
          <p:nvPr>
            <p:ph type="ftr" sz="quarter" idx="11"/>
          </p:nvPr>
        </p:nvSpPr>
        <p:spPr/>
        <p:txBody>
          <a:bodyPr/>
          <a:lstStyle/>
          <a:p>
            <a:r>
              <a:rPr lang="en-US" b="1"/>
              <a:t>Citarum  Cascade Reservoir Operation</a:t>
            </a:r>
            <a:endParaRPr lang="en-US" dirty="0"/>
          </a:p>
        </p:txBody>
      </p:sp>
      <p:sp>
        <p:nvSpPr>
          <p:cNvPr id="6" name="Slide Number Placeholder 5">
            <a:extLst>
              <a:ext uri="{FF2B5EF4-FFF2-40B4-BE49-F238E27FC236}">
                <a16:creationId xmlns:a16="http://schemas.microsoft.com/office/drawing/2014/main" id="{534AC4A6-1981-2CC1-CDF3-519A09E4DB12}"/>
              </a:ext>
            </a:extLst>
          </p:cNvPr>
          <p:cNvSpPr>
            <a:spLocks noGrp="1"/>
          </p:cNvSpPr>
          <p:nvPr>
            <p:ph type="sldNum" sz="quarter" idx="12"/>
          </p:nvPr>
        </p:nvSpPr>
        <p:spPr/>
        <p:txBody>
          <a:bodyPr/>
          <a:lstStyle/>
          <a:p>
            <a:fld id="{3A98EE3D-8CD1-4C3F-BD1C-C98C9596463C}" type="slidenum">
              <a:rPr lang="en-US" smtClean="0"/>
              <a:t>4</a:t>
            </a:fld>
            <a:endParaRPr lang="en-US" dirty="0"/>
          </a:p>
        </p:txBody>
      </p:sp>
      <p:cxnSp>
        <p:nvCxnSpPr>
          <p:cNvPr id="8" name="Straight Connector 7">
            <a:extLst>
              <a:ext uri="{FF2B5EF4-FFF2-40B4-BE49-F238E27FC236}">
                <a16:creationId xmlns:a16="http://schemas.microsoft.com/office/drawing/2014/main" id="{A1F57927-B713-75A8-2D5E-6B4D910B04F7}"/>
              </a:ext>
            </a:extLst>
          </p:cNvPr>
          <p:cNvCxnSpPr>
            <a:cxnSpLocks/>
          </p:cNvCxnSpPr>
          <p:nvPr/>
        </p:nvCxnSpPr>
        <p:spPr>
          <a:xfrm>
            <a:off x="914400" y="1219200"/>
            <a:ext cx="109728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D51788D8-2014-FCA1-10ED-D5118195DF06}"/>
              </a:ext>
            </a:extLst>
          </p:cNvPr>
          <p:cNvSpPr txBox="1"/>
          <p:nvPr/>
        </p:nvSpPr>
        <p:spPr>
          <a:xfrm>
            <a:off x="1066800" y="1828800"/>
            <a:ext cx="9829800" cy="2585323"/>
          </a:xfrm>
          <a:prstGeom prst="rect">
            <a:avLst/>
          </a:prstGeom>
          <a:noFill/>
        </p:spPr>
        <p:txBody>
          <a:bodyPr wrap="square" rtlCol="0">
            <a:spAutoFit/>
          </a:bodyPr>
          <a:lstStyle/>
          <a:p>
            <a:pPr algn="l"/>
            <a:r>
              <a:rPr lang="en-US" b="0" i="0" dirty="0">
                <a:solidFill>
                  <a:srgbClr val="24292F"/>
                </a:solidFill>
                <a:effectLst/>
                <a:latin typeface="-apple-system"/>
              </a:rPr>
              <a:t>Statistical Methods:</a:t>
            </a:r>
          </a:p>
          <a:p>
            <a:pPr marL="742950" lvl="1" indent="-285750" algn="l">
              <a:buFont typeface="+mj-lt"/>
              <a:buAutoNum type="arabicPeriod"/>
            </a:pPr>
            <a:r>
              <a:rPr lang="en-US" b="0" i="0" dirty="0">
                <a:solidFill>
                  <a:srgbClr val="24292F"/>
                </a:solidFill>
                <a:effectLst/>
                <a:latin typeface="-apple-system"/>
              </a:rPr>
              <a:t>Z-score: Calculate the z-score for each data point by subtracting the mean and dividing by the standard deviation of the series. Data points with a z-score above a certain threshold (e.g., 3) are considered outliers.</a:t>
            </a:r>
          </a:p>
          <a:p>
            <a:pPr marL="742950" lvl="1" indent="-285750" algn="l">
              <a:buFont typeface="+mj-lt"/>
              <a:buAutoNum type="arabicPeriod"/>
            </a:pPr>
            <a:r>
              <a:rPr lang="en-US" b="0" i="0" dirty="0">
                <a:solidFill>
                  <a:srgbClr val="24292F"/>
                </a:solidFill>
                <a:effectLst/>
                <a:latin typeface="-apple-system"/>
              </a:rPr>
              <a:t>Modified z-score: Similar to the z-score, but it uses the median and median absolute deviation instead of the mean and standard deviation. This method is more robust to outliers.</a:t>
            </a:r>
          </a:p>
          <a:p>
            <a:pPr marL="742950" lvl="1" indent="-285750" algn="l">
              <a:buFont typeface="+mj-lt"/>
              <a:buAutoNum type="arabicPeriod"/>
            </a:pPr>
            <a:r>
              <a:rPr lang="en-US" b="0" i="0" dirty="0">
                <a:solidFill>
                  <a:srgbClr val="24292F"/>
                </a:solidFill>
                <a:effectLst/>
                <a:latin typeface="-apple-system"/>
              </a:rPr>
              <a:t>Grubbs' test: Based on the principle of hypothesis testing, Grubbs' test identifies the maximum or minimum value that significantly deviates from the mean of the series.</a:t>
            </a:r>
          </a:p>
          <a:p>
            <a:endParaRPr lang="en-ID" dirty="0"/>
          </a:p>
        </p:txBody>
      </p:sp>
    </p:spTree>
    <p:extLst>
      <p:ext uri="{BB962C8B-B14F-4D97-AF65-F5344CB8AC3E}">
        <p14:creationId xmlns:p14="http://schemas.microsoft.com/office/powerpoint/2010/main" val="625691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28C3-5707-4C87-B21D-DF2389452C37}"/>
              </a:ext>
            </a:extLst>
          </p:cNvPr>
          <p:cNvSpPr>
            <a:spLocks noGrp="1"/>
          </p:cNvSpPr>
          <p:nvPr>
            <p:ph type="title"/>
          </p:nvPr>
        </p:nvSpPr>
        <p:spPr>
          <a:xfrm>
            <a:off x="914400" y="457200"/>
            <a:ext cx="10696410" cy="487452"/>
          </a:xfrm>
        </p:spPr>
        <p:txBody>
          <a:bodyPr>
            <a:normAutofit fontScale="90000"/>
          </a:bodyPr>
          <a:lstStyle/>
          <a:p>
            <a:r>
              <a:rPr lang="en-US" dirty="0"/>
              <a:t>OUTLIERS  - MOVING AVERAGE BASED METHODS</a:t>
            </a:r>
          </a:p>
        </p:txBody>
      </p:sp>
      <p:sp>
        <p:nvSpPr>
          <p:cNvPr id="5" name="Footer Placeholder 4">
            <a:extLst>
              <a:ext uri="{FF2B5EF4-FFF2-40B4-BE49-F238E27FC236}">
                <a16:creationId xmlns:a16="http://schemas.microsoft.com/office/drawing/2014/main" id="{2C392993-94FD-6494-1165-A807050BB56A}"/>
              </a:ext>
            </a:extLst>
          </p:cNvPr>
          <p:cNvSpPr>
            <a:spLocks noGrp="1"/>
          </p:cNvSpPr>
          <p:nvPr>
            <p:ph type="ftr" sz="quarter" idx="11"/>
          </p:nvPr>
        </p:nvSpPr>
        <p:spPr/>
        <p:txBody>
          <a:bodyPr/>
          <a:lstStyle/>
          <a:p>
            <a:r>
              <a:rPr lang="en-US" b="1"/>
              <a:t>Citarum  Cascade Reservoir Operation</a:t>
            </a:r>
            <a:endParaRPr lang="en-US" dirty="0"/>
          </a:p>
        </p:txBody>
      </p:sp>
      <p:sp>
        <p:nvSpPr>
          <p:cNvPr id="6" name="Slide Number Placeholder 5">
            <a:extLst>
              <a:ext uri="{FF2B5EF4-FFF2-40B4-BE49-F238E27FC236}">
                <a16:creationId xmlns:a16="http://schemas.microsoft.com/office/drawing/2014/main" id="{534AC4A6-1981-2CC1-CDF3-519A09E4DB12}"/>
              </a:ext>
            </a:extLst>
          </p:cNvPr>
          <p:cNvSpPr>
            <a:spLocks noGrp="1"/>
          </p:cNvSpPr>
          <p:nvPr>
            <p:ph type="sldNum" sz="quarter" idx="12"/>
          </p:nvPr>
        </p:nvSpPr>
        <p:spPr/>
        <p:txBody>
          <a:bodyPr/>
          <a:lstStyle/>
          <a:p>
            <a:fld id="{3A98EE3D-8CD1-4C3F-BD1C-C98C9596463C}" type="slidenum">
              <a:rPr lang="en-US" smtClean="0"/>
              <a:t>5</a:t>
            </a:fld>
            <a:endParaRPr lang="en-US" dirty="0"/>
          </a:p>
        </p:txBody>
      </p:sp>
      <p:cxnSp>
        <p:nvCxnSpPr>
          <p:cNvPr id="8" name="Straight Connector 7">
            <a:extLst>
              <a:ext uri="{FF2B5EF4-FFF2-40B4-BE49-F238E27FC236}">
                <a16:creationId xmlns:a16="http://schemas.microsoft.com/office/drawing/2014/main" id="{A1F57927-B713-75A8-2D5E-6B4D910B04F7}"/>
              </a:ext>
            </a:extLst>
          </p:cNvPr>
          <p:cNvCxnSpPr>
            <a:cxnSpLocks/>
          </p:cNvCxnSpPr>
          <p:nvPr/>
        </p:nvCxnSpPr>
        <p:spPr>
          <a:xfrm>
            <a:off x="914400" y="1219200"/>
            <a:ext cx="109728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D51788D8-2014-FCA1-10ED-D5118195DF06}"/>
              </a:ext>
            </a:extLst>
          </p:cNvPr>
          <p:cNvSpPr txBox="1"/>
          <p:nvPr/>
        </p:nvSpPr>
        <p:spPr>
          <a:xfrm>
            <a:off x="1066800" y="1492128"/>
            <a:ext cx="9829800" cy="2862322"/>
          </a:xfrm>
          <a:prstGeom prst="rect">
            <a:avLst/>
          </a:prstGeom>
          <a:noFill/>
        </p:spPr>
        <p:txBody>
          <a:bodyPr wrap="square" rtlCol="0">
            <a:spAutoFit/>
          </a:bodyPr>
          <a:lstStyle/>
          <a:p>
            <a:pPr algn="l"/>
            <a:r>
              <a:rPr lang="en-US" b="0" i="0" dirty="0">
                <a:solidFill>
                  <a:srgbClr val="24292F"/>
                </a:solidFill>
                <a:effectLst/>
                <a:latin typeface="-apple-system"/>
              </a:rPr>
              <a:t>Moving Average-Based Methods:</a:t>
            </a:r>
          </a:p>
          <a:p>
            <a:pPr algn="l"/>
            <a:endParaRPr lang="en-US" b="0" i="0" dirty="0">
              <a:solidFill>
                <a:srgbClr val="24292F"/>
              </a:solidFill>
              <a:effectLst/>
              <a:latin typeface="-apple-system"/>
            </a:endParaRPr>
          </a:p>
          <a:p>
            <a:pPr marL="742950" lvl="1" indent="-285750" algn="l">
              <a:buFont typeface="Arial" panose="020B0604020202020204" pitchFamily="34" charset="0"/>
              <a:buChar char="•"/>
            </a:pPr>
            <a:r>
              <a:rPr lang="en-US" b="0" i="0" dirty="0">
                <a:solidFill>
                  <a:srgbClr val="24292F"/>
                </a:solidFill>
                <a:effectLst/>
                <a:latin typeface="-apple-system"/>
              </a:rPr>
              <a:t>Moving Average: Compute a moving average of the series over a sliding window. Data points that differ significantly from the moving average can be considered outliers.</a:t>
            </a:r>
          </a:p>
          <a:p>
            <a:pPr lvl="1" algn="l"/>
            <a:endParaRPr lang="en-US" b="0" i="0" dirty="0">
              <a:solidFill>
                <a:srgbClr val="24292F"/>
              </a:solidFill>
              <a:effectLst/>
              <a:latin typeface="-apple-system"/>
            </a:endParaRPr>
          </a:p>
          <a:p>
            <a:pPr marL="742950" lvl="1" indent="-285750" algn="l">
              <a:buFont typeface="Arial" panose="020B0604020202020204" pitchFamily="34" charset="0"/>
              <a:buChar char="•"/>
            </a:pPr>
            <a:r>
              <a:rPr lang="en-US" b="0" i="0" dirty="0">
                <a:solidFill>
                  <a:srgbClr val="24292F"/>
                </a:solidFill>
                <a:effectLst/>
                <a:latin typeface="-apple-system"/>
              </a:rPr>
              <a:t>Exponential Smoothing: Apply exponential smoothing techniques to capture the trend and seasonality in the time series. Outliers can be identified as observations that deviate significantly from the smoothed values.</a:t>
            </a:r>
          </a:p>
          <a:p>
            <a:br>
              <a:rPr lang="en-US" dirty="0"/>
            </a:br>
            <a:endParaRPr lang="en-ID" dirty="0"/>
          </a:p>
        </p:txBody>
      </p:sp>
      <p:pic>
        <p:nvPicPr>
          <p:cNvPr id="7" name="Picture 6">
            <a:extLst>
              <a:ext uri="{FF2B5EF4-FFF2-40B4-BE49-F238E27FC236}">
                <a16:creationId xmlns:a16="http://schemas.microsoft.com/office/drawing/2014/main" id="{0F7556C7-CB90-CD01-4D6E-C54CCCE93E1C}"/>
              </a:ext>
            </a:extLst>
          </p:cNvPr>
          <p:cNvPicPr>
            <a:picLocks noChangeAspect="1"/>
          </p:cNvPicPr>
          <p:nvPr/>
        </p:nvPicPr>
        <p:blipFill>
          <a:blip r:embed="rId3"/>
          <a:stretch>
            <a:fillRect/>
          </a:stretch>
        </p:blipFill>
        <p:spPr>
          <a:xfrm>
            <a:off x="5757152" y="3711563"/>
            <a:ext cx="5853658" cy="2785777"/>
          </a:xfrm>
          <a:prstGeom prst="rect">
            <a:avLst/>
          </a:prstGeom>
        </p:spPr>
      </p:pic>
    </p:spTree>
    <p:extLst>
      <p:ext uri="{BB962C8B-B14F-4D97-AF65-F5344CB8AC3E}">
        <p14:creationId xmlns:p14="http://schemas.microsoft.com/office/powerpoint/2010/main" val="1149011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28C3-5707-4C87-B21D-DF2389452C37}"/>
              </a:ext>
            </a:extLst>
          </p:cNvPr>
          <p:cNvSpPr>
            <a:spLocks noGrp="1"/>
          </p:cNvSpPr>
          <p:nvPr>
            <p:ph type="title"/>
          </p:nvPr>
        </p:nvSpPr>
        <p:spPr>
          <a:xfrm>
            <a:off x="914400" y="457200"/>
            <a:ext cx="10696410" cy="487452"/>
          </a:xfrm>
        </p:spPr>
        <p:txBody>
          <a:bodyPr>
            <a:normAutofit fontScale="90000"/>
          </a:bodyPr>
          <a:lstStyle/>
          <a:p>
            <a:r>
              <a:rPr lang="en-US" dirty="0"/>
              <a:t>OUTLIERS  - MACHINE LEARNING BASED METHODS</a:t>
            </a:r>
          </a:p>
        </p:txBody>
      </p:sp>
      <p:sp>
        <p:nvSpPr>
          <p:cNvPr id="5" name="Footer Placeholder 4">
            <a:extLst>
              <a:ext uri="{FF2B5EF4-FFF2-40B4-BE49-F238E27FC236}">
                <a16:creationId xmlns:a16="http://schemas.microsoft.com/office/drawing/2014/main" id="{2C392993-94FD-6494-1165-A807050BB56A}"/>
              </a:ext>
            </a:extLst>
          </p:cNvPr>
          <p:cNvSpPr>
            <a:spLocks noGrp="1"/>
          </p:cNvSpPr>
          <p:nvPr>
            <p:ph type="ftr" sz="quarter" idx="11"/>
          </p:nvPr>
        </p:nvSpPr>
        <p:spPr/>
        <p:txBody>
          <a:bodyPr/>
          <a:lstStyle/>
          <a:p>
            <a:r>
              <a:rPr lang="en-US" b="1"/>
              <a:t>Citarum  Cascade Reservoir Operation</a:t>
            </a:r>
            <a:endParaRPr lang="en-US" dirty="0"/>
          </a:p>
        </p:txBody>
      </p:sp>
      <p:sp>
        <p:nvSpPr>
          <p:cNvPr id="6" name="Slide Number Placeholder 5">
            <a:extLst>
              <a:ext uri="{FF2B5EF4-FFF2-40B4-BE49-F238E27FC236}">
                <a16:creationId xmlns:a16="http://schemas.microsoft.com/office/drawing/2014/main" id="{534AC4A6-1981-2CC1-CDF3-519A09E4DB12}"/>
              </a:ext>
            </a:extLst>
          </p:cNvPr>
          <p:cNvSpPr>
            <a:spLocks noGrp="1"/>
          </p:cNvSpPr>
          <p:nvPr>
            <p:ph type="sldNum" sz="quarter" idx="12"/>
          </p:nvPr>
        </p:nvSpPr>
        <p:spPr/>
        <p:txBody>
          <a:bodyPr/>
          <a:lstStyle/>
          <a:p>
            <a:fld id="{3A98EE3D-8CD1-4C3F-BD1C-C98C9596463C}" type="slidenum">
              <a:rPr lang="en-US" smtClean="0"/>
              <a:t>6</a:t>
            </a:fld>
            <a:endParaRPr lang="en-US" dirty="0"/>
          </a:p>
        </p:txBody>
      </p:sp>
      <p:cxnSp>
        <p:nvCxnSpPr>
          <p:cNvPr id="8" name="Straight Connector 7">
            <a:extLst>
              <a:ext uri="{FF2B5EF4-FFF2-40B4-BE49-F238E27FC236}">
                <a16:creationId xmlns:a16="http://schemas.microsoft.com/office/drawing/2014/main" id="{A1F57927-B713-75A8-2D5E-6B4D910B04F7}"/>
              </a:ext>
            </a:extLst>
          </p:cNvPr>
          <p:cNvCxnSpPr>
            <a:cxnSpLocks/>
          </p:cNvCxnSpPr>
          <p:nvPr/>
        </p:nvCxnSpPr>
        <p:spPr>
          <a:xfrm>
            <a:off x="914400" y="1219200"/>
            <a:ext cx="109728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D51788D8-2014-FCA1-10ED-D5118195DF06}"/>
              </a:ext>
            </a:extLst>
          </p:cNvPr>
          <p:cNvSpPr txBox="1"/>
          <p:nvPr/>
        </p:nvSpPr>
        <p:spPr>
          <a:xfrm>
            <a:off x="1029511" y="1385281"/>
            <a:ext cx="9829800" cy="2585323"/>
          </a:xfrm>
          <a:prstGeom prst="rect">
            <a:avLst/>
          </a:prstGeom>
          <a:noFill/>
        </p:spPr>
        <p:txBody>
          <a:bodyPr wrap="square" rtlCol="0">
            <a:spAutoFit/>
          </a:bodyPr>
          <a:lstStyle/>
          <a:p>
            <a:pPr algn="l"/>
            <a:r>
              <a:rPr lang="en-US" b="0" i="0" dirty="0">
                <a:solidFill>
                  <a:srgbClr val="24292F"/>
                </a:solidFill>
                <a:effectLst/>
                <a:latin typeface="-apple-system"/>
              </a:rPr>
              <a:t>Machine Learning-Based Methods:</a:t>
            </a:r>
          </a:p>
          <a:p>
            <a:pPr marL="742950" lvl="1" indent="-285750" algn="l">
              <a:buFont typeface="+mj-lt"/>
              <a:buAutoNum type="arabicPeriod"/>
            </a:pPr>
            <a:r>
              <a:rPr lang="en-US" b="0" i="0" dirty="0">
                <a:solidFill>
                  <a:srgbClr val="24292F"/>
                </a:solidFill>
                <a:effectLst/>
                <a:latin typeface="-apple-system"/>
              </a:rPr>
              <a:t>Support Vector Machines (SVM): SVM can be trained to classify normal and outlier patterns in time series data. Outliers are identified based on their deviation from the decision boundary.</a:t>
            </a:r>
          </a:p>
          <a:p>
            <a:pPr marL="742950" lvl="1" indent="-285750" algn="l">
              <a:buFont typeface="+mj-lt"/>
              <a:buAutoNum type="arabicPeriod"/>
            </a:pPr>
            <a:r>
              <a:rPr lang="en-US" b="0" i="0" dirty="0">
                <a:solidFill>
                  <a:srgbClr val="24292F"/>
                </a:solidFill>
                <a:effectLst/>
                <a:latin typeface="-apple-system"/>
              </a:rPr>
              <a:t>Isolation Forest: This algorithm constructs an ensemble of isolation trees to isolate outliers. Data points that require fewer splits to isolate are considered outliers.</a:t>
            </a:r>
          </a:p>
          <a:p>
            <a:pPr marL="742950" lvl="1" indent="-285750" algn="l">
              <a:buFont typeface="+mj-lt"/>
              <a:buAutoNum type="arabicPeriod"/>
            </a:pPr>
            <a:r>
              <a:rPr lang="en-US" b="0" i="0" dirty="0">
                <a:solidFill>
                  <a:srgbClr val="24292F"/>
                </a:solidFill>
                <a:effectLst/>
                <a:latin typeface="-apple-system"/>
              </a:rPr>
              <a:t>Autoencoders: Deep learning models like autoencoders can be trained to reconstruct time series data. Outliers are identified as data points that have high reconstruction errors.</a:t>
            </a:r>
          </a:p>
          <a:p>
            <a:br>
              <a:rPr lang="en-US" dirty="0"/>
            </a:br>
            <a:endParaRPr lang="en-ID" dirty="0"/>
          </a:p>
        </p:txBody>
      </p:sp>
      <p:pic>
        <p:nvPicPr>
          <p:cNvPr id="7" name="Picture 6">
            <a:extLst>
              <a:ext uri="{FF2B5EF4-FFF2-40B4-BE49-F238E27FC236}">
                <a16:creationId xmlns:a16="http://schemas.microsoft.com/office/drawing/2014/main" id="{C09CFCB0-9C73-3D81-9FB4-F6C552C4E34B}"/>
              </a:ext>
            </a:extLst>
          </p:cNvPr>
          <p:cNvPicPr>
            <a:picLocks noChangeAspect="1"/>
          </p:cNvPicPr>
          <p:nvPr/>
        </p:nvPicPr>
        <p:blipFill>
          <a:blip r:embed="rId3"/>
          <a:stretch>
            <a:fillRect/>
          </a:stretch>
        </p:blipFill>
        <p:spPr>
          <a:xfrm>
            <a:off x="5660913" y="3690359"/>
            <a:ext cx="5574147" cy="2733555"/>
          </a:xfrm>
          <a:prstGeom prst="rect">
            <a:avLst/>
          </a:prstGeom>
        </p:spPr>
      </p:pic>
      <p:sp>
        <p:nvSpPr>
          <p:cNvPr id="9" name="TextBox 8">
            <a:extLst>
              <a:ext uri="{FF2B5EF4-FFF2-40B4-BE49-F238E27FC236}">
                <a16:creationId xmlns:a16="http://schemas.microsoft.com/office/drawing/2014/main" id="{2AE430F3-62AA-D538-DFC0-F3F345580E60}"/>
              </a:ext>
            </a:extLst>
          </p:cNvPr>
          <p:cNvSpPr txBox="1"/>
          <p:nvPr/>
        </p:nvSpPr>
        <p:spPr>
          <a:xfrm>
            <a:off x="10315410" y="3122729"/>
            <a:ext cx="1295400" cy="369332"/>
          </a:xfrm>
          <a:prstGeom prst="rect">
            <a:avLst/>
          </a:prstGeom>
          <a:noFill/>
        </p:spPr>
        <p:txBody>
          <a:bodyPr wrap="square" rtlCol="0">
            <a:spAutoFit/>
          </a:bodyPr>
          <a:lstStyle/>
          <a:p>
            <a:r>
              <a:rPr lang="en-US" dirty="0"/>
              <a:t>99 outliers</a:t>
            </a:r>
            <a:endParaRPr lang="en-ID" dirty="0"/>
          </a:p>
        </p:txBody>
      </p:sp>
      <p:pic>
        <p:nvPicPr>
          <p:cNvPr id="11" name="Picture 10">
            <a:extLst>
              <a:ext uri="{FF2B5EF4-FFF2-40B4-BE49-F238E27FC236}">
                <a16:creationId xmlns:a16="http://schemas.microsoft.com/office/drawing/2014/main" id="{75D4CAB5-9F84-4E30-FC11-EF3E71B05839}"/>
              </a:ext>
            </a:extLst>
          </p:cNvPr>
          <p:cNvPicPr>
            <a:picLocks noChangeAspect="1"/>
          </p:cNvPicPr>
          <p:nvPr/>
        </p:nvPicPr>
        <p:blipFill>
          <a:blip r:embed="rId4"/>
          <a:stretch>
            <a:fillRect/>
          </a:stretch>
        </p:blipFill>
        <p:spPr>
          <a:xfrm>
            <a:off x="411392" y="3970604"/>
            <a:ext cx="4867233" cy="2383067"/>
          </a:xfrm>
          <a:prstGeom prst="rect">
            <a:avLst/>
          </a:prstGeom>
        </p:spPr>
      </p:pic>
      <p:sp>
        <p:nvSpPr>
          <p:cNvPr id="12" name="TextBox 11">
            <a:extLst>
              <a:ext uri="{FF2B5EF4-FFF2-40B4-BE49-F238E27FC236}">
                <a16:creationId xmlns:a16="http://schemas.microsoft.com/office/drawing/2014/main" id="{DCF99011-4043-169A-2E41-272838C66411}"/>
              </a:ext>
            </a:extLst>
          </p:cNvPr>
          <p:cNvSpPr txBox="1"/>
          <p:nvPr/>
        </p:nvSpPr>
        <p:spPr>
          <a:xfrm>
            <a:off x="838200" y="3375289"/>
            <a:ext cx="2057400" cy="369332"/>
          </a:xfrm>
          <a:prstGeom prst="rect">
            <a:avLst/>
          </a:prstGeom>
          <a:noFill/>
        </p:spPr>
        <p:txBody>
          <a:bodyPr wrap="square" rtlCol="0">
            <a:spAutoFit/>
          </a:bodyPr>
          <a:lstStyle/>
          <a:p>
            <a:r>
              <a:rPr lang="en-US" dirty="0"/>
              <a:t>197 outliers</a:t>
            </a:r>
            <a:endParaRPr lang="en-ID" dirty="0"/>
          </a:p>
        </p:txBody>
      </p:sp>
    </p:spTree>
    <p:extLst>
      <p:ext uri="{BB962C8B-B14F-4D97-AF65-F5344CB8AC3E}">
        <p14:creationId xmlns:p14="http://schemas.microsoft.com/office/powerpoint/2010/main" val="2906317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28C3-5707-4C87-B21D-DF2389452C37}"/>
              </a:ext>
            </a:extLst>
          </p:cNvPr>
          <p:cNvSpPr>
            <a:spLocks noGrp="1"/>
          </p:cNvSpPr>
          <p:nvPr>
            <p:ph type="title"/>
          </p:nvPr>
        </p:nvSpPr>
        <p:spPr>
          <a:xfrm>
            <a:off x="914400" y="457200"/>
            <a:ext cx="10696410" cy="487452"/>
          </a:xfrm>
        </p:spPr>
        <p:txBody>
          <a:bodyPr>
            <a:normAutofit fontScale="90000"/>
          </a:bodyPr>
          <a:lstStyle/>
          <a:p>
            <a:r>
              <a:rPr lang="en-US" dirty="0"/>
              <a:t>OUTLIERS  - Isolation Forest</a:t>
            </a:r>
          </a:p>
        </p:txBody>
      </p:sp>
      <p:sp>
        <p:nvSpPr>
          <p:cNvPr id="5" name="Footer Placeholder 4">
            <a:extLst>
              <a:ext uri="{FF2B5EF4-FFF2-40B4-BE49-F238E27FC236}">
                <a16:creationId xmlns:a16="http://schemas.microsoft.com/office/drawing/2014/main" id="{2C392993-94FD-6494-1165-A807050BB56A}"/>
              </a:ext>
            </a:extLst>
          </p:cNvPr>
          <p:cNvSpPr>
            <a:spLocks noGrp="1"/>
          </p:cNvSpPr>
          <p:nvPr>
            <p:ph type="ftr" sz="quarter" idx="11"/>
          </p:nvPr>
        </p:nvSpPr>
        <p:spPr/>
        <p:txBody>
          <a:bodyPr/>
          <a:lstStyle/>
          <a:p>
            <a:r>
              <a:rPr lang="en-US" b="1"/>
              <a:t>Citarum  Cascade Reservoir Operation</a:t>
            </a:r>
            <a:endParaRPr lang="en-US" dirty="0"/>
          </a:p>
        </p:txBody>
      </p:sp>
      <p:sp>
        <p:nvSpPr>
          <p:cNvPr id="6" name="Slide Number Placeholder 5">
            <a:extLst>
              <a:ext uri="{FF2B5EF4-FFF2-40B4-BE49-F238E27FC236}">
                <a16:creationId xmlns:a16="http://schemas.microsoft.com/office/drawing/2014/main" id="{534AC4A6-1981-2CC1-CDF3-519A09E4DB12}"/>
              </a:ext>
            </a:extLst>
          </p:cNvPr>
          <p:cNvSpPr>
            <a:spLocks noGrp="1"/>
          </p:cNvSpPr>
          <p:nvPr>
            <p:ph type="sldNum" sz="quarter" idx="12"/>
          </p:nvPr>
        </p:nvSpPr>
        <p:spPr/>
        <p:txBody>
          <a:bodyPr/>
          <a:lstStyle/>
          <a:p>
            <a:fld id="{3A98EE3D-8CD1-4C3F-BD1C-C98C9596463C}" type="slidenum">
              <a:rPr lang="en-US" smtClean="0"/>
              <a:t>7</a:t>
            </a:fld>
            <a:endParaRPr lang="en-US" dirty="0"/>
          </a:p>
        </p:txBody>
      </p:sp>
      <p:cxnSp>
        <p:nvCxnSpPr>
          <p:cNvPr id="8" name="Straight Connector 7">
            <a:extLst>
              <a:ext uri="{FF2B5EF4-FFF2-40B4-BE49-F238E27FC236}">
                <a16:creationId xmlns:a16="http://schemas.microsoft.com/office/drawing/2014/main" id="{A1F57927-B713-75A8-2D5E-6B4D910B04F7}"/>
              </a:ext>
            </a:extLst>
          </p:cNvPr>
          <p:cNvCxnSpPr>
            <a:cxnSpLocks/>
          </p:cNvCxnSpPr>
          <p:nvPr/>
        </p:nvCxnSpPr>
        <p:spPr>
          <a:xfrm>
            <a:off x="914400" y="1219200"/>
            <a:ext cx="10972800"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611036C7-656D-C52D-5D5F-CD3185FD35C7}"/>
              </a:ext>
            </a:extLst>
          </p:cNvPr>
          <p:cNvPicPr>
            <a:picLocks noChangeAspect="1"/>
          </p:cNvPicPr>
          <p:nvPr/>
        </p:nvPicPr>
        <p:blipFill>
          <a:blip r:embed="rId3"/>
          <a:stretch>
            <a:fillRect/>
          </a:stretch>
        </p:blipFill>
        <p:spPr>
          <a:xfrm>
            <a:off x="1031860" y="1383460"/>
            <a:ext cx="5334893" cy="5017340"/>
          </a:xfrm>
          <a:prstGeom prst="rect">
            <a:avLst/>
          </a:prstGeom>
        </p:spPr>
      </p:pic>
      <p:pic>
        <p:nvPicPr>
          <p:cNvPr id="14" name="Picture 13">
            <a:extLst>
              <a:ext uri="{FF2B5EF4-FFF2-40B4-BE49-F238E27FC236}">
                <a16:creationId xmlns:a16="http://schemas.microsoft.com/office/drawing/2014/main" id="{AF935B40-C13B-0A76-D0C3-DB50198AB1D4}"/>
              </a:ext>
            </a:extLst>
          </p:cNvPr>
          <p:cNvPicPr>
            <a:picLocks noChangeAspect="1"/>
          </p:cNvPicPr>
          <p:nvPr/>
        </p:nvPicPr>
        <p:blipFill>
          <a:blip r:embed="rId4"/>
          <a:stretch>
            <a:fillRect/>
          </a:stretch>
        </p:blipFill>
        <p:spPr>
          <a:xfrm>
            <a:off x="6629399" y="1383459"/>
            <a:ext cx="5231055" cy="4765903"/>
          </a:xfrm>
          <a:prstGeom prst="rect">
            <a:avLst/>
          </a:prstGeom>
        </p:spPr>
      </p:pic>
    </p:spTree>
    <p:extLst>
      <p:ext uri="{BB962C8B-B14F-4D97-AF65-F5344CB8AC3E}">
        <p14:creationId xmlns:p14="http://schemas.microsoft.com/office/powerpoint/2010/main" val="3952951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28C3-5707-4C87-B21D-DF2389452C37}"/>
              </a:ext>
            </a:extLst>
          </p:cNvPr>
          <p:cNvSpPr>
            <a:spLocks noGrp="1"/>
          </p:cNvSpPr>
          <p:nvPr>
            <p:ph type="title"/>
          </p:nvPr>
        </p:nvSpPr>
        <p:spPr>
          <a:xfrm>
            <a:off x="914400" y="457200"/>
            <a:ext cx="10696410" cy="487452"/>
          </a:xfrm>
        </p:spPr>
        <p:txBody>
          <a:bodyPr>
            <a:normAutofit fontScale="90000"/>
          </a:bodyPr>
          <a:lstStyle/>
          <a:p>
            <a:r>
              <a:rPr lang="en-US" dirty="0"/>
              <a:t>OUTLIERS  - Isolation Forest</a:t>
            </a:r>
          </a:p>
        </p:txBody>
      </p:sp>
      <p:sp>
        <p:nvSpPr>
          <p:cNvPr id="5" name="Footer Placeholder 4">
            <a:extLst>
              <a:ext uri="{FF2B5EF4-FFF2-40B4-BE49-F238E27FC236}">
                <a16:creationId xmlns:a16="http://schemas.microsoft.com/office/drawing/2014/main" id="{2C392993-94FD-6494-1165-A807050BB56A}"/>
              </a:ext>
            </a:extLst>
          </p:cNvPr>
          <p:cNvSpPr>
            <a:spLocks noGrp="1"/>
          </p:cNvSpPr>
          <p:nvPr>
            <p:ph type="ftr" sz="quarter" idx="11"/>
          </p:nvPr>
        </p:nvSpPr>
        <p:spPr/>
        <p:txBody>
          <a:bodyPr/>
          <a:lstStyle/>
          <a:p>
            <a:r>
              <a:rPr lang="en-US" b="1"/>
              <a:t>Citarum  Cascade Reservoir Operation</a:t>
            </a:r>
            <a:endParaRPr lang="en-US" dirty="0"/>
          </a:p>
        </p:txBody>
      </p:sp>
      <p:sp>
        <p:nvSpPr>
          <p:cNvPr id="6" name="Slide Number Placeholder 5">
            <a:extLst>
              <a:ext uri="{FF2B5EF4-FFF2-40B4-BE49-F238E27FC236}">
                <a16:creationId xmlns:a16="http://schemas.microsoft.com/office/drawing/2014/main" id="{534AC4A6-1981-2CC1-CDF3-519A09E4DB12}"/>
              </a:ext>
            </a:extLst>
          </p:cNvPr>
          <p:cNvSpPr>
            <a:spLocks noGrp="1"/>
          </p:cNvSpPr>
          <p:nvPr>
            <p:ph type="sldNum" sz="quarter" idx="12"/>
          </p:nvPr>
        </p:nvSpPr>
        <p:spPr/>
        <p:txBody>
          <a:bodyPr/>
          <a:lstStyle/>
          <a:p>
            <a:fld id="{3A98EE3D-8CD1-4C3F-BD1C-C98C9596463C}" type="slidenum">
              <a:rPr lang="en-US" smtClean="0"/>
              <a:t>8</a:t>
            </a:fld>
            <a:endParaRPr lang="en-US" dirty="0"/>
          </a:p>
        </p:txBody>
      </p:sp>
      <p:cxnSp>
        <p:nvCxnSpPr>
          <p:cNvPr id="8" name="Straight Connector 7">
            <a:extLst>
              <a:ext uri="{FF2B5EF4-FFF2-40B4-BE49-F238E27FC236}">
                <a16:creationId xmlns:a16="http://schemas.microsoft.com/office/drawing/2014/main" id="{A1F57927-B713-75A8-2D5E-6B4D910B04F7}"/>
              </a:ext>
            </a:extLst>
          </p:cNvPr>
          <p:cNvCxnSpPr>
            <a:cxnSpLocks/>
          </p:cNvCxnSpPr>
          <p:nvPr/>
        </p:nvCxnSpPr>
        <p:spPr>
          <a:xfrm>
            <a:off x="914400" y="1219200"/>
            <a:ext cx="10972800"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D255DBB4-F1CE-D34D-CEA8-1465482BA668}"/>
              </a:ext>
            </a:extLst>
          </p:cNvPr>
          <p:cNvPicPr>
            <a:picLocks noChangeAspect="1"/>
          </p:cNvPicPr>
          <p:nvPr/>
        </p:nvPicPr>
        <p:blipFill>
          <a:blip r:embed="rId3"/>
          <a:stretch>
            <a:fillRect/>
          </a:stretch>
        </p:blipFill>
        <p:spPr>
          <a:xfrm>
            <a:off x="1447800" y="1493749"/>
            <a:ext cx="6858000" cy="4543836"/>
          </a:xfrm>
          <a:prstGeom prst="rect">
            <a:avLst/>
          </a:prstGeom>
        </p:spPr>
      </p:pic>
    </p:spTree>
    <p:extLst>
      <p:ext uri="{BB962C8B-B14F-4D97-AF65-F5344CB8AC3E}">
        <p14:creationId xmlns:p14="http://schemas.microsoft.com/office/powerpoint/2010/main" val="7268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28C3-5707-4C87-B21D-DF2389452C37}"/>
              </a:ext>
            </a:extLst>
          </p:cNvPr>
          <p:cNvSpPr>
            <a:spLocks noGrp="1"/>
          </p:cNvSpPr>
          <p:nvPr>
            <p:ph type="title"/>
          </p:nvPr>
        </p:nvSpPr>
        <p:spPr>
          <a:xfrm>
            <a:off x="914400" y="457200"/>
            <a:ext cx="10696410" cy="487452"/>
          </a:xfrm>
        </p:spPr>
        <p:txBody>
          <a:bodyPr>
            <a:normAutofit fontScale="90000"/>
          </a:bodyPr>
          <a:lstStyle/>
          <a:p>
            <a:r>
              <a:rPr lang="en-US" dirty="0"/>
              <a:t>OUTLIERS  - SVM</a:t>
            </a:r>
          </a:p>
        </p:txBody>
      </p:sp>
      <p:sp>
        <p:nvSpPr>
          <p:cNvPr id="5" name="Footer Placeholder 4">
            <a:extLst>
              <a:ext uri="{FF2B5EF4-FFF2-40B4-BE49-F238E27FC236}">
                <a16:creationId xmlns:a16="http://schemas.microsoft.com/office/drawing/2014/main" id="{2C392993-94FD-6494-1165-A807050BB56A}"/>
              </a:ext>
            </a:extLst>
          </p:cNvPr>
          <p:cNvSpPr>
            <a:spLocks noGrp="1"/>
          </p:cNvSpPr>
          <p:nvPr>
            <p:ph type="ftr" sz="quarter" idx="11"/>
          </p:nvPr>
        </p:nvSpPr>
        <p:spPr/>
        <p:txBody>
          <a:bodyPr/>
          <a:lstStyle/>
          <a:p>
            <a:r>
              <a:rPr lang="en-US" b="1"/>
              <a:t>Citarum  Cascade Reservoir Operation</a:t>
            </a:r>
            <a:endParaRPr lang="en-US" dirty="0"/>
          </a:p>
        </p:txBody>
      </p:sp>
      <p:sp>
        <p:nvSpPr>
          <p:cNvPr id="6" name="Slide Number Placeholder 5">
            <a:extLst>
              <a:ext uri="{FF2B5EF4-FFF2-40B4-BE49-F238E27FC236}">
                <a16:creationId xmlns:a16="http://schemas.microsoft.com/office/drawing/2014/main" id="{534AC4A6-1981-2CC1-CDF3-519A09E4DB12}"/>
              </a:ext>
            </a:extLst>
          </p:cNvPr>
          <p:cNvSpPr>
            <a:spLocks noGrp="1"/>
          </p:cNvSpPr>
          <p:nvPr>
            <p:ph type="sldNum" sz="quarter" idx="12"/>
          </p:nvPr>
        </p:nvSpPr>
        <p:spPr/>
        <p:txBody>
          <a:bodyPr/>
          <a:lstStyle/>
          <a:p>
            <a:fld id="{3A98EE3D-8CD1-4C3F-BD1C-C98C9596463C}" type="slidenum">
              <a:rPr lang="en-US" smtClean="0"/>
              <a:t>9</a:t>
            </a:fld>
            <a:endParaRPr lang="en-US" dirty="0"/>
          </a:p>
        </p:txBody>
      </p:sp>
      <p:cxnSp>
        <p:nvCxnSpPr>
          <p:cNvPr id="8" name="Straight Connector 7">
            <a:extLst>
              <a:ext uri="{FF2B5EF4-FFF2-40B4-BE49-F238E27FC236}">
                <a16:creationId xmlns:a16="http://schemas.microsoft.com/office/drawing/2014/main" id="{A1F57927-B713-75A8-2D5E-6B4D910B04F7}"/>
              </a:ext>
            </a:extLst>
          </p:cNvPr>
          <p:cNvCxnSpPr>
            <a:cxnSpLocks/>
          </p:cNvCxnSpPr>
          <p:nvPr/>
        </p:nvCxnSpPr>
        <p:spPr>
          <a:xfrm>
            <a:off x="914400" y="1219200"/>
            <a:ext cx="10972800" cy="0"/>
          </a:xfrm>
          <a:prstGeom prst="line">
            <a:avLst/>
          </a:prstGeom>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49604EFC-3B1C-4C28-5A01-A1FA0AED55D4}"/>
              </a:ext>
            </a:extLst>
          </p:cNvPr>
          <p:cNvPicPr>
            <a:picLocks noChangeAspect="1"/>
          </p:cNvPicPr>
          <p:nvPr/>
        </p:nvPicPr>
        <p:blipFill>
          <a:blip r:embed="rId3"/>
          <a:stretch>
            <a:fillRect/>
          </a:stretch>
        </p:blipFill>
        <p:spPr>
          <a:xfrm>
            <a:off x="2138312" y="1469430"/>
            <a:ext cx="6934200" cy="4641166"/>
          </a:xfrm>
          <a:prstGeom prst="rect">
            <a:avLst/>
          </a:prstGeom>
        </p:spPr>
      </p:pic>
    </p:spTree>
    <p:extLst>
      <p:ext uri="{BB962C8B-B14F-4D97-AF65-F5344CB8AC3E}">
        <p14:creationId xmlns:p14="http://schemas.microsoft.com/office/powerpoint/2010/main" val="4216442067"/>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D2D995-20F0-4C14-BF62-1248AB4B484D}">
  <ds:schemaRefs>
    <ds:schemaRef ds:uri="http://schemas.microsoft.com/office/2006/documentManagement/types"/>
    <ds:schemaRef ds:uri="71af3243-3dd4-4a8d-8c0d-dd76da1f02a5"/>
    <ds:schemaRef ds:uri="http://schemas.openxmlformats.org/package/2006/metadata/core-properties"/>
    <ds:schemaRef ds:uri="http://schemas.microsoft.com/office/infopath/2007/PartnerControls"/>
    <ds:schemaRef ds:uri="http://purl.org/dc/dcmitype/"/>
    <ds:schemaRef ds:uri="http://schemas.microsoft.com/office/2006/metadata/properties"/>
    <ds:schemaRef ds:uri="16c05727-aa75-4e4a-9b5f-8a80a1165891"/>
    <ds:schemaRef ds:uri="http://purl.org/dc/elements/1.1/"/>
    <ds:schemaRef ds:uri="http://purl.org/dc/terms/"/>
    <ds:schemaRef ds:uri="http://www.w3.org/XML/1998/namespace"/>
  </ds:schemaRefs>
</ds:datastoreItem>
</file>

<file path=customXml/itemProps3.xml><?xml version="1.0" encoding="utf-8"?>
<ds:datastoreItem xmlns:ds="http://schemas.openxmlformats.org/officeDocument/2006/customXml" ds:itemID="{BB3242A4-1E6A-4E02-809C-4A24066EC0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57154</TotalTime>
  <Words>2846</Words>
  <Application>Microsoft Office PowerPoint</Application>
  <PresentationFormat>Widescreen</PresentationFormat>
  <Paragraphs>187</Paragraphs>
  <Slides>23</Slides>
  <Notes>22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23</vt:i4>
      </vt:variant>
    </vt:vector>
  </HeadingPairs>
  <TitlesOfParts>
    <vt:vector size="37" baseType="lpstr">
      <vt:lpstr>-apple-system</vt:lpstr>
      <vt:lpstr>Arial</vt:lpstr>
      <vt:lpstr>Calibri</vt:lpstr>
      <vt:lpstr>Calibri Light</vt:lpstr>
      <vt:lpstr>Franklin Gothic Book</vt:lpstr>
      <vt:lpstr>Franklin Gothic Demi</vt:lpstr>
      <vt:lpstr>Inter</vt:lpstr>
      <vt:lpstr>KaTeX_Main</vt:lpstr>
      <vt:lpstr>KaTeX_Math</vt:lpstr>
      <vt:lpstr>Söhne</vt:lpstr>
      <vt:lpstr>Wingdings 2</vt:lpstr>
      <vt:lpstr>DividendVTI</vt:lpstr>
      <vt:lpstr>1_Custom Design</vt:lpstr>
      <vt:lpstr>Custom Design</vt:lpstr>
      <vt:lpstr>Trend Analysis</vt:lpstr>
      <vt:lpstr>OUTLIERS  - OUTLIER DETECTION</vt:lpstr>
      <vt:lpstr>Extreme value analysis vs outlier analysis</vt:lpstr>
      <vt:lpstr>OUTLIERS  - STATISTICAL METHODS</vt:lpstr>
      <vt:lpstr>OUTLIERS  - MOVING AVERAGE BASED METHODS</vt:lpstr>
      <vt:lpstr>OUTLIERS  - MACHINE LEARNING BASED METHODS</vt:lpstr>
      <vt:lpstr>OUTLIERS  - Isolation Forest</vt:lpstr>
      <vt:lpstr>OUTLIERS  - Isolation Forest</vt:lpstr>
      <vt:lpstr>OUTLIERS  - SVM</vt:lpstr>
      <vt:lpstr>OUTLIERS  - Z score method</vt:lpstr>
      <vt:lpstr>OUTLIERS  - IQR method</vt:lpstr>
      <vt:lpstr>OUTLIERS  - Trend Analysis</vt:lpstr>
      <vt:lpstr>OUTLIERS  - Time series decomposition</vt:lpstr>
      <vt:lpstr>OUTLIERS  - Transforming DATA</vt:lpstr>
      <vt:lpstr>OUTLIERS  -  MAD</vt:lpstr>
      <vt:lpstr>OUTLIERS  -  MAD</vt:lpstr>
      <vt:lpstr>OUTLIERS  - other methods</vt:lpstr>
      <vt:lpstr>OUTLIERS  - other methods</vt:lpstr>
      <vt:lpstr>OUTLIERS  - BOLLINGER BANDS</vt:lpstr>
      <vt:lpstr>OUTLIERS  - change point detection</vt:lpstr>
      <vt:lpstr>OUTLIERS  - PCA</vt:lpstr>
      <vt:lpstr>OUTLIERS  - LIKELIHOOD RATIOS</vt:lpstr>
      <vt:lpstr>OUTLIERS  - LIKELIHOOD RATIOS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CITARUM CASCADE RESERVOIRS OPERATION</dc:title>
  <dc:creator>Yonas GEBREWUBET</dc:creator>
  <cp:lastModifiedBy>Yonas GEBREWUBET</cp:lastModifiedBy>
  <cp:revision>149</cp:revision>
  <cp:lastPrinted>2022-12-06T07:53:42Z</cp:lastPrinted>
  <dcterms:created xsi:type="dcterms:W3CDTF">2022-01-12T17:30:43Z</dcterms:created>
  <dcterms:modified xsi:type="dcterms:W3CDTF">2023-07-14T07:44:46Z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